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7" r:id="rId2"/>
    <p:sldId id="256" r:id="rId3"/>
    <p:sldId id="832" r:id="rId4"/>
    <p:sldId id="837" r:id="rId5"/>
    <p:sldId id="795" r:id="rId6"/>
    <p:sldId id="744" r:id="rId7"/>
    <p:sldId id="260" r:id="rId8"/>
    <p:sldId id="262" r:id="rId9"/>
    <p:sldId id="264" r:id="rId10"/>
    <p:sldId id="780" r:id="rId11"/>
    <p:sldId id="808" r:id="rId12"/>
    <p:sldId id="831" r:id="rId13"/>
    <p:sldId id="793" r:id="rId14"/>
    <p:sldId id="833" r:id="rId15"/>
    <p:sldId id="782" r:id="rId16"/>
    <p:sldId id="765" r:id="rId17"/>
    <p:sldId id="828" r:id="rId18"/>
    <p:sldId id="823" r:id="rId19"/>
    <p:sldId id="834" r:id="rId20"/>
    <p:sldId id="258" r:id="rId21"/>
    <p:sldId id="789" r:id="rId22"/>
    <p:sldId id="835" r:id="rId23"/>
    <p:sldId id="836" r:id="rId24"/>
    <p:sldId id="838" r:id="rId25"/>
    <p:sldId id="840" r:id="rId26"/>
    <p:sldId id="306" r:id="rId27"/>
    <p:sldId id="839" r:id="rId28"/>
    <p:sldId id="278" r:id="rId29"/>
    <p:sldId id="270" r:id="rId30"/>
    <p:sldId id="732" r:id="rId31"/>
    <p:sldId id="703" r:id="rId32"/>
    <p:sldId id="277" r:id="rId33"/>
    <p:sldId id="275" r:id="rId34"/>
    <p:sldId id="272" r:id="rId35"/>
    <p:sldId id="308" r:id="rId36"/>
    <p:sldId id="309" r:id="rId37"/>
    <p:sldId id="825" r:id="rId38"/>
    <p:sldId id="826" r:id="rId39"/>
    <p:sldId id="824" r:id="rId40"/>
    <p:sldId id="841" r:id="rId41"/>
    <p:sldId id="778" r:id="rId42"/>
    <p:sldId id="819" r:id="rId43"/>
    <p:sldId id="844" r:id="rId44"/>
    <p:sldId id="845" r:id="rId45"/>
    <p:sldId id="809" r:id="rId46"/>
    <p:sldId id="843" r:id="rId47"/>
    <p:sldId id="820" r:id="rId48"/>
    <p:sldId id="846" r:id="rId49"/>
    <p:sldId id="267" r:id="rId50"/>
    <p:sldId id="268" r:id="rId51"/>
    <p:sldId id="269" r:id="rId52"/>
    <p:sldId id="775" r:id="rId53"/>
    <p:sldId id="842" r:id="rId54"/>
    <p:sldId id="847" r:id="rId55"/>
    <p:sldId id="848" r:id="rId56"/>
    <p:sldId id="797" r:id="rId57"/>
    <p:sldId id="798" r:id="rId58"/>
    <p:sldId id="827" r:id="rId59"/>
    <p:sldId id="766" r:id="rId60"/>
    <p:sldId id="741" r:id="rId61"/>
    <p:sldId id="806" r:id="rId62"/>
    <p:sldId id="856" r:id="rId63"/>
    <p:sldId id="849" r:id="rId64"/>
    <p:sldId id="764" r:id="rId65"/>
    <p:sldId id="830" r:id="rId66"/>
    <p:sldId id="852" r:id="rId67"/>
    <p:sldId id="853" r:id="rId68"/>
    <p:sldId id="850" r:id="rId69"/>
    <p:sldId id="768" r:id="rId70"/>
    <p:sldId id="758" r:id="rId71"/>
    <p:sldId id="851" r:id="rId72"/>
    <p:sldId id="273" r:id="rId73"/>
    <p:sldId id="817" r:id="rId74"/>
    <p:sldId id="813" r:id="rId75"/>
    <p:sldId id="814" r:id="rId76"/>
    <p:sldId id="854" r:id="rId77"/>
    <p:sldId id="829" r:id="rId78"/>
    <p:sldId id="305" r:id="rId79"/>
    <p:sldId id="85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8"/>
    <p:restoredTop sz="94651"/>
  </p:normalViewPr>
  <p:slideViewPr>
    <p:cSldViewPr snapToGrid="0">
      <p:cViewPr varScale="1">
        <p:scale>
          <a:sx n="105" d="100"/>
          <a:sy n="105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0F6C9-34CE-5540-9633-D3BFF9B71887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E4573-D0C1-B14E-B952-E038AE34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9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cidgoh.ca/challenge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cidgoh.ca/challeng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cidgoh.ca/challenge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889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8" name="Shape 7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An example of an ontology that our team has built is called FoodOn. Farm to fork ontology that provides standardized descriptors for food products, feed, food processes and food processing.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Built with OBO foundry structure and formats to increase interoperability with other ontologies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Foodon food products are characterized using different facets, and has queryable logic according to the facet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We are slowly incorporating high level food product categories from different agencies to enable mapping between different food classification schemes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6b26de32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6b26de32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ontology Working group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3705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498a8613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498a8613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logician’s linguistics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062185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6b26de32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Bottom-up aspiration to graph databases.</a:t>
            </a:r>
            <a:endParaRPr/>
          </a:p>
        </p:txBody>
      </p:sp>
      <p:sp>
        <p:nvSpPr>
          <p:cNvPr id="350" name="Google Shape;350;g136b26de32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338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ca3f4be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ca3f4be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838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EC904DBA-0B30-FFE3-1600-A0A576DF2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ca3f4beb8_0_0:notes">
            <a:extLst>
              <a:ext uri="{FF2B5EF4-FFF2-40B4-BE49-F238E27FC236}">
                <a16:creationId xmlns:a16="http://schemas.microsoft.com/office/drawing/2014/main" id="{3EF528F3-4F6E-725D-79E7-D339AE3EA1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ca3f4beb8_0_0:notes">
            <a:extLst>
              <a:ext uri="{FF2B5EF4-FFF2-40B4-BE49-F238E27FC236}">
                <a16:creationId xmlns:a16="http://schemas.microsoft.com/office/drawing/2014/main" id="{CB10D606-1716-A9A8-A1B4-ABF4EEEF6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917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344ba8c2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344ba8c2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551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>
          <a:extLst>
            <a:ext uri="{FF2B5EF4-FFF2-40B4-BE49-F238E27FC236}">
              <a16:creationId xmlns:a16="http://schemas.microsoft.com/office/drawing/2014/main" id="{131D2CCE-D1A4-43B9-CE39-EDD20BF7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ca3f4beb8_0_0:notes">
            <a:extLst>
              <a:ext uri="{FF2B5EF4-FFF2-40B4-BE49-F238E27FC236}">
                <a16:creationId xmlns:a16="http://schemas.microsoft.com/office/drawing/2014/main" id="{1F64D308-B4F7-F0CB-27EF-C17516F8DC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ca3f4beb8_0_0:notes">
            <a:extLst>
              <a:ext uri="{FF2B5EF4-FFF2-40B4-BE49-F238E27FC236}">
                <a16:creationId xmlns:a16="http://schemas.microsoft.com/office/drawing/2014/main" id="{DCB5F271-45E9-C3BD-1C50-8C006C1875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982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ca3f4beb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ca3f4beb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987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344ba8c2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3344ba8c2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39f2245bc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f39f2245bc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040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ca3f4beb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ca3f4beb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ca3f4beb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ca3f4beb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8672AF93-1245-B39F-E4D8-1689E1E9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e91ba712a_0_10:notes">
            <a:extLst>
              <a:ext uri="{FF2B5EF4-FFF2-40B4-BE49-F238E27FC236}">
                <a16:creationId xmlns:a16="http://schemas.microsoft.com/office/drawing/2014/main" id="{FA4FE27D-4FB1-B7AC-60BC-A8DCCA085C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e91ba712a_0_10:notes">
            <a:extLst>
              <a:ext uri="{FF2B5EF4-FFF2-40B4-BE49-F238E27FC236}">
                <a16:creationId xmlns:a16="http://schemas.microsoft.com/office/drawing/2014/main" id="{A4F6E3FA-7B77-E508-684A-40107407B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u="sng">
                <a:solidFill>
                  <a:srgbClr val="0B4C8C"/>
                </a:solidFill>
                <a:highlight>
                  <a:srgbClr val="F8F8F8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https://spec.cidgoh.ca/challenges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634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21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a5ce43b4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da5ce43b4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0f31bcea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70f31bcea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a5ce43b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da5ce43b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a5ce43b4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da5ce43b4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183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ff957184b_2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7ff957184b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e91ba712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e91ba712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u="sng">
                <a:solidFill>
                  <a:srgbClr val="0B4C8C"/>
                </a:solidFill>
                <a:highlight>
                  <a:srgbClr val="F8F8F8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https://spec.cidgoh.ca/challenges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AD926FCD-DB72-584B-E5CA-3A28B3FC8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e91ba712a_0_10:notes">
            <a:extLst>
              <a:ext uri="{FF2B5EF4-FFF2-40B4-BE49-F238E27FC236}">
                <a16:creationId xmlns:a16="http://schemas.microsoft.com/office/drawing/2014/main" id="{C801F62B-ABB3-BE7A-4B9D-58B04BD94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e91ba712a_0_10:notes">
            <a:extLst>
              <a:ext uri="{FF2B5EF4-FFF2-40B4-BE49-F238E27FC236}">
                <a16:creationId xmlns:a16="http://schemas.microsoft.com/office/drawing/2014/main" id="{F74DD0FA-38DF-EEF3-731B-388B3A7DE4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 u="sng">
                <a:solidFill>
                  <a:srgbClr val="0B4C8C"/>
                </a:solidFill>
                <a:highlight>
                  <a:srgbClr val="F8F8F8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https://spec.cidgoh.ca/challenges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629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6b5be2562_3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c6b5be2562_3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31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c697a3a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13c697a3ae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Health approach to sample descriptions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Consortium key to help develop consensus and wide adoption, international input and expertise → emphasize community effort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for supporting regulatory, surveillance, outbreak investigations, risk assessments and so on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13c697a3ae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59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44ba8c2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44ba8c2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59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528B-6398-FB36-8E59-6F0E68475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D7D31-3802-E935-E551-E57B729A6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7F62-13B1-91D9-F375-64BEB5AD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5605-1C1E-28F0-9A5B-CCB50A10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965CF-162D-E7B3-1AA0-F1F147EA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6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2E0E-58AA-202F-1875-161DCB63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D5CAF-54B9-B294-53DF-5F33CA626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501E0-BA7E-D6AB-FAD1-868143FF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39D8F-3F32-CC2B-13DB-DCA6E065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E8745-BC73-85AE-E440-2E44BEF8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8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09869-2725-BC28-8749-4ED36D146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68E82-7961-D701-B50E-F82CFD9E3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F363-A653-5BB8-AD86-5D2917DA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E8C8D-F570-B307-107D-3509A9CB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588A1-6B1F-F8A8-B1BD-13D54CF8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92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061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98E5-A940-CD8F-0F14-B366C19B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B5FD-D523-DEE0-C449-E841A823F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FA444-8C70-E8DC-6269-B3222AC93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A4CB-B71A-4DD2-CEF4-6EF43C5D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0CB00-471C-5A57-551A-A8897D5B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0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23DD-B5F0-DE5F-67D0-5D5295B2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7D3E0-3586-53A8-47C3-EA0E94D15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32EE1-0B6C-28D5-46CD-A6565B84E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83DD3-05D8-05BD-1299-FA7B6907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69D2A-287E-F7D3-1152-7F07E87E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0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4558-AE29-7FB5-BB6C-4018D2B5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6EEC4-4657-92E0-F806-6CE83F944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A1D01-7EE6-E824-8FD1-D0D167C12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519AB-5A4A-79C2-8277-97067734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07656-F1D7-FA56-3493-4A9FCDE3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C34AD-0679-2D24-C2FA-F627C7DF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6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DC66-CDEB-ACA7-5E2E-A962729B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688F7-9F13-C61C-BFDC-C1F519F4E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6B4FE-DECF-482E-5205-812A0782E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12C07-CCD2-383E-DE25-128A6608D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3A586-593B-DA90-F4CF-3FF48E26B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2125B-6A66-3BBA-19A4-878B5D08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8B6F8-41AB-37C5-2DCA-0475EE7D4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19984-B0AE-233B-2A11-A8E52747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51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E222-2995-0C2A-A9F9-AC8DA6BB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62245-E18B-1559-A4C7-56CF0D23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606F4-6CBD-D153-00DD-AC88AE1F8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9A962-258F-6CD5-CCA2-1E9F9272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00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C3CCB-5258-A28F-FB0E-A05C66EA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9FF72-8B33-A274-670F-CE4BB781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793DF-CDFC-7136-CDF0-45136787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1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3A9A-B2AD-9489-C46A-05BE15A9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9CAE-5904-0B35-F7BB-69EF597FA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A97CF-7937-80C4-917E-C8C011F42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BBE0E-797B-8B02-8DA1-E5469ADD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0AD55-DEF9-4850-C12D-E2BD9246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CB055-D646-4278-30A4-619D6F22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4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2AF8-5597-818F-B9DF-B56F1277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356A26-6C0A-52A4-D49D-A953B1786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C375A-9F79-7CFB-852D-459CA8448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CCA9F-5A75-C8EF-9E78-5285372D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26C24-BF76-65E4-070B-9F782E5A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6DC011-1D67-976F-536B-FD4987C10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4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E59C0A-925F-2376-0420-D46B3F94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86069-A49C-BCD1-E7F4-4413E487A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3B6E4-82B3-E1F4-B3F5-378E9E257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CBB69B-5539-1945-980F-DF0D5222713B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F36D9-B0C2-67FE-193B-7A6DB0847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3AC12-5926-7225-462D-21C9B159A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F4ED63-7363-E940-B8CD-2968CC13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rida.ca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2.png"/><Relationship Id="rId5" Type="http://schemas.openxmlformats.org/officeDocument/2006/relationships/image" Target="../media/image50.png"/><Relationship Id="rId10" Type="http://schemas.openxmlformats.org/officeDocument/2006/relationships/image" Target="../media/image1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odon.org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ceur-ws.org/Vol-2285/ICBO_2018_paper_37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bi.ac.uk/ols4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6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dgoh/pathogen-genomics-package/releases/tag/PGPv5.1.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6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ts/ncov2019-artic-nf/blob/master/README.m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ts/ncov2019-artic-nf/blob/master/READ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51BB718-F0D3-27BF-243E-AC1CCB28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</a:t>
            </a:fld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735A3-661C-FD38-E13D-82BE888B6567}"/>
              </a:ext>
            </a:extLst>
          </p:cNvPr>
          <p:cNvSpPr txBox="1"/>
          <p:nvPr/>
        </p:nvSpPr>
        <p:spPr>
          <a:xfrm>
            <a:off x="1356121" y="347000"/>
            <a:ext cx="94797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4000" b="1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Standardize all the things: </a:t>
            </a:r>
          </a:p>
          <a:p>
            <a:pPr algn="ctr"/>
            <a:r>
              <a:rPr lang="en-CA" sz="4000" b="1" i="0" dirty="0">
                <a:solidFill>
                  <a:srgbClr val="000000"/>
                </a:solidFill>
                <a:effectLst/>
                <a:latin typeface="Source Serif Pro" panose="020F0502020204030204" pitchFamily="34" charset="0"/>
              </a:rPr>
              <a:t>Data standards development workshop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4D29-0E92-467B-ECEA-4BCEC6BA620C}"/>
              </a:ext>
            </a:extLst>
          </p:cNvPr>
          <p:cNvSpPr txBox="1"/>
          <p:nvPr/>
        </p:nvSpPr>
        <p:spPr>
          <a:xfrm>
            <a:off x="2321793" y="1902980"/>
            <a:ext cx="7548412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Charlie Barclay &amp; Emma Griffiths</a:t>
            </a:r>
          </a:p>
          <a:p>
            <a:pPr algn="ctr"/>
            <a:r>
              <a:rPr lang="en-US" sz="2000" dirty="0"/>
              <a:t>Centre for Infectious Disease Genomics and One Health (CIDGOH)</a:t>
            </a:r>
          </a:p>
          <a:p>
            <a:pPr algn="ctr"/>
            <a:r>
              <a:rPr lang="en-US" sz="2000" dirty="0"/>
              <a:t>Simon Fraser University, Vancouver, Canada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Finlay Maguire</a:t>
            </a:r>
          </a:p>
          <a:p>
            <a:pPr algn="ctr"/>
            <a:r>
              <a:rPr lang="en-US" sz="2000" dirty="0"/>
              <a:t>Faculty of Medicine, Faculty of Computer Science</a:t>
            </a:r>
          </a:p>
          <a:p>
            <a:pPr algn="ctr"/>
            <a:r>
              <a:rPr lang="en-US" sz="2000" dirty="0"/>
              <a:t>Dalhousie University, Halifax, Canada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Data Structures Working Group, PHA4GE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October 24 2025</a:t>
            </a:r>
          </a:p>
          <a:p>
            <a:pPr algn="ctr"/>
            <a:r>
              <a:rPr lang="en-US" sz="2400" dirty="0"/>
              <a:t>Cape Town, South Africa</a:t>
            </a:r>
          </a:p>
          <a:p>
            <a:pPr algn="ctr"/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87F8F-A478-BBA1-3B62-70EFEDDD5D0E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5" name="Picture 4" descr="Bioinformatics">
              <a:extLst>
                <a:ext uri="{FF2B5EF4-FFF2-40B4-BE49-F238E27FC236}">
                  <a16:creationId xmlns:a16="http://schemas.microsoft.com/office/drawing/2014/main" id="{04CFAC88-2E75-A684-1F93-7F1B2B7AF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5CF8AE4-DD15-B494-139F-0003D33D3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An 11th Way to Convert a char to a string in C++">
            <a:extLst>
              <a:ext uri="{FF2B5EF4-FFF2-40B4-BE49-F238E27FC236}">
                <a16:creationId xmlns:a16="http://schemas.microsoft.com/office/drawing/2014/main" id="{CECC5273-797E-9948-0886-9B331710A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5" t="16522" r="34643"/>
          <a:stretch>
            <a:fillRect/>
          </a:stretch>
        </p:blipFill>
        <p:spPr bwMode="auto">
          <a:xfrm>
            <a:off x="9240749" y="2889907"/>
            <a:ext cx="2795133" cy="273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60F151-65B7-381A-3686-E7A572DA6131}"/>
              </a:ext>
            </a:extLst>
          </p:cNvPr>
          <p:cNvSpPr txBox="1"/>
          <p:nvPr/>
        </p:nvSpPr>
        <p:spPr>
          <a:xfrm>
            <a:off x="546654" y="2933270"/>
            <a:ext cx="25451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ade Gothic Inline" panose="020B0504030203020204" pitchFamily="34" charset="0"/>
                <a:cs typeface="Dreaming Outloud Script Pro" panose="03050502040304050704" pitchFamily="66" charset="77"/>
              </a:rPr>
              <a:t>What are we </a:t>
            </a:r>
            <a:r>
              <a:rPr lang="en-US" sz="3600" dirty="0" err="1">
                <a:latin typeface="Trade Gothic Inline" panose="020B0504030203020204" pitchFamily="34" charset="0"/>
                <a:cs typeface="Dreaming Outloud Script Pro" panose="03050502040304050704" pitchFamily="66" charset="77"/>
              </a:rPr>
              <a:t>gonna</a:t>
            </a:r>
            <a:r>
              <a:rPr lang="en-US" sz="3600" dirty="0">
                <a:latin typeface="Trade Gothic Inline" panose="020B0504030203020204" pitchFamily="34" charset="0"/>
                <a:cs typeface="Dreaming Outloud Script Pro" panose="03050502040304050704" pitchFamily="66" charset="77"/>
              </a:rPr>
              <a:t> standardize?</a:t>
            </a:r>
          </a:p>
        </p:txBody>
      </p:sp>
    </p:spTree>
    <p:extLst>
      <p:ext uri="{BB962C8B-B14F-4D97-AF65-F5344CB8AC3E}">
        <p14:creationId xmlns:p14="http://schemas.microsoft.com/office/powerpoint/2010/main" val="1543993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A4075-0986-C6B0-9288-92A55CE24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8FD158-EFB8-FA10-4B5D-5708F327F54E}"/>
              </a:ext>
            </a:extLst>
          </p:cNvPr>
          <p:cNvSpPr txBox="1"/>
          <p:nvPr/>
        </p:nvSpPr>
        <p:spPr>
          <a:xfrm>
            <a:off x="2440879" y="274640"/>
            <a:ext cx="7268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Benefits of implementing standards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DC2B6-309C-AA0D-6FE2-820F8B5C2BC9}"/>
              </a:ext>
            </a:extLst>
          </p:cNvPr>
          <p:cNvSpPr txBox="1"/>
          <p:nvPr/>
        </p:nvSpPr>
        <p:spPr>
          <a:xfrm>
            <a:off x="543498" y="1251764"/>
            <a:ext cx="111050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Part of </a:t>
            </a:r>
            <a:r>
              <a:rPr lang="en-US" sz="2600" b="1" dirty="0"/>
              <a:t>quality management </a:t>
            </a:r>
            <a:r>
              <a:rPr lang="en-US" sz="2600" dirty="0"/>
              <a:t>systems, </a:t>
            </a:r>
            <a:r>
              <a:rPr lang="en-US" sz="2600" b="1" dirty="0"/>
              <a:t>data stewardship </a:t>
            </a:r>
            <a:r>
              <a:rPr lang="en-US" sz="2600" dirty="0"/>
              <a:t>best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Improve </a:t>
            </a:r>
            <a:r>
              <a:rPr lang="en-US" sz="2600" b="1" dirty="0"/>
              <a:t>clarity of meaning </a:t>
            </a:r>
            <a:r>
              <a:rPr lang="en-US" sz="2600" dirty="0"/>
              <a:t>of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Enhanced </a:t>
            </a:r>
            <a:r>
              <a:rPr lang="en-US" sz="2600" b="1" dirty="0"/>
              <a:t>efficiency</a:t>
            </a:r>
            <a:r>
              <a:rPr lang="en-US" sz="2600" dirty="0"/>
              <a:t> (reduce data cleaning, fewer errors), helps builds trust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Increased </a:t>
            </a:r>
            <a:r>
              <a:rPr lang="en-US" sz="2600" b="1" dirty="0"/>
              <a:t>interoperability</a:t>
            </a:r>
            <a:r>
              <a:rPr lang="en-US" sz="2600" dirty="0"/>
              <a:t>, </a:t>
            </a:r>
            <a:r>
              <a:rPr lang="en-US" sz="2600" b="1" dirty="0"/>
              <a:t>streamline data flow </a:t>
            </a:r>
            <a:r>
              <a:rPr lang="en-US" sz="2600" dirty="0"/>
              <a:t>between tools/systems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International standards helps improve </a:t>
            </a:r>
            <a:r>
              <a:rPr lang="en-US" sz="2600" b="1" dirty="0"/>
              <a:t>governance</a:t>
            </a:r>
            <a:r>
              <a:rPr lang="en-US" sz="2600" dirty="0"/>
              <a:t> and </a:t>
            </a:r>
            <a:r>
              <a:rPr lang="en-US" sz="2600" b="1" dirty="0"/>
              <a:t>implementation</a:t>
            </a: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355848-8199-AEFA-DF87-069F98D35528}"/>
              </a:ext>
            </a:extLst>
          </p:cNvPr>
          <p:cNvGrpSpPr/>
          <p:nvPr/>
        </p:nvGrpSpPr>
        <p:grpSpPr>
          <a:xfrm>
            <a:off x="288297" y="6014097"/>
            <a:ext cx="3930060" cy="658319"/>
            <a:chOff x="288297" y="6014097"/>
            <a:chExt cx="3930060" cy="658319"/>
          </a:xfrm>
        </p:grpSpPr>
        <p:pic>
          <p:nvPicPr>
            <p:cNvPr id="9" name="Picture 8" descr="Bioinformatics">
              <a:extLst>
                <a:ext uri="{FF2B5EF4-FFF2-40B4-BE49-F238E27FC236}">
                  <a16:creationId xmlns:a16="http://schemas.microsoft.com/office/drawing/2014/main" id="{96A35386-0296-D93D-1041-370A8F4F7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3ABA220-EDF1-7D9C-A6A9-5DD67E6C0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FB4C9CF-2364-AF3E-DB0A-23314231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10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2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08832A-C46F-74F6-CD8A-727A49D5DE25}"/>
              </a:ext>
            </a:extLst>
          </p:cNvPr>
          <p:cNvSpPr txBox="1"/>
          <p:nvPr/>
        </p:nvSpPr>
        <p:spPr>
          <a:xfrm>
            <a:off x="1151412" y="147153"/>
            <a:ext cx="967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Considerations for pathogen genomics data standards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609E5-2260-1EE4-C90E-4690F7AA6597}"/>
              </a:ext>
            </a:extLst>
          </p:cNvPr>
          <p:cNvGrpSpPr/>
          <p:nvPr/>
        </p:nvGrpSpPr>
        <p:grpSpPr>
          <a:xfrm>
            <a:off x="0" y="6217741"/>
            <a:ext cx="3930060" cy="658319"/>
            <a:chOff x="288297" y="6014097"/>
            <a:chExt cx="3930060" cy="658319"/>
          </a:xfrm>
        </p:grpSpPr>
        <p:pic>
          <p:nvPicPr>
            <p:cNvPr id="7" name="Picture 6" descr="Bioinformatics">
              <a:extLst>
                <a:ext uri="{FF2B5EF4-FFF2-40B4-BE49-F238E27FC236}">
                  <a16:creationId xmlns:a16="http://schemas.microsoft.com/office/drawing/2014/main" id="{B62C3C67-2EFE-8D48-0BBA-CB4A1EA7B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774AC22-208F-E76B-9301-E736539A8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33308DB-1FD8-6A93-268D-80872CD49263}"/>
              </a:ext>
            </a:extLst>
          </p:cNvPr>
          <p:cNvSpPr txBox="1"/>
          <p:nvPr/>
        </p:nvSpPr>
        <p:spPr>
          <a:xfrm>
            <a:off x="5251357" y="871893"/>
            <a:ext cx="69406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Multiple jurisdictions/authorities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centralized vs federated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policies/rules, different data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chains of command, data access, privacy offices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types of information are in different places</a:t>
            </a:r>
          </a:p>
          <a:p>
            <a:endParaRPr lang="en-US" dirty="0"/>
          </a:p>
          <a:p>
            <a:r>
              <a:rPr lang="en-US" sz="2400" dirty="0"/>
              <a:t>2. Different kinds of sharing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within organizations, between trusted partners, public</a:t>
            </a:r>
          </a:p>
          <a:p>
            <a:endParaRPr lang="en-US" dirty="0"/>
          </a:p>
          <a:p>
            <a:r>
              <a:rPr lang="en-US" sz="2400" dirty="0"/>
              <a:t>3. Auditability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documented evidence for decision-making (methods, QC)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track chains of custody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accreditation</a:t>
            </a:r>
          </a:p>
          <a:p>
            <a:endParaRPr lang="en-US" dirty="0"/>
          </a:p>
          <a:p>
            <a:r>
              <a:rPr lang="en-US" sz="2400" dirty="0"/>
              <a:t>4. Pathogen-specific vs emergency vs general/routine data needs</a:t>
            </a:r>
          </a:p>
          <a:p>
            <a:endParaRPr lang="en-US" dirty="0"/>
          </a:p>
          <a:p>
            <a:r>
              <a:rPr lang="en-US" sz="2400" dirty="0"/>
              <a:t>5. Privacy/practical/ethical considerations</a:t>
            </a:r>
          </a:p>
        </p:txBody>
      </p:sp>
      <p:pic>
        <p:nvPicPr>
          <p:cNvPr id="11" name="Google Shape;117;p19">
            <a:extLst>
              <a:ext uri="{FF2B5EF4-FFF2-40B4-BE49-F238E27FC236}">
                <a16:creationId xmlns:a16="http://schemas.microsoft.com/office/drawing/2014/main" id="{7CA07963-0E02-CAE0-3636-B30045024E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787" y="2897180"/>
            <a:ext cx="3484316" cy="318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Image result for outbreak">
            <a:extLst>
              <a:ext uri="{FF2B5EF4-FFF2-40B4-BE49-F238E27FC236}">
                <a16:creationId xmlns:a16="http://schemas.microsoft.com/office/drawing/2014/main" id="{B192C8B2-D5B9-BA27-5A38-4CEEF2F6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15" y="774144"/>
            <a:ext cx="2905268" cy="17689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CEAF58-0604-357A-FFF3-C879D2996D88}"/>
              </a:ext>
            </a:extLst>
          </p:cNvPr>
          <p:cNvSpPr txBox="1"/>
          <p:nvPr/>
        </p:nvSpPr>
        <p:spPr>
          <a:xfrm>
            <a:off x="246574" y="2543048"/>
            <a:ext cx="4129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/>
              <a:t>(Dramatic representation from the movie Outbreak)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1509A-9FD0-62C3-8ACF-B24EB54F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11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9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54CB5-AF3C-750C-9FBF-540877DAA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C42EB5-88A0-41AD-2054-20C9751F5C1B}"/>
              </a:ext>
            </a:extLst>
          </p:cNvPr>
          <p:cNvSpPr txBox="1"/>
          <p:nvPr/>
        </p:nvSpPr>
        <p:spPr>
          <a:xfrm>
            <a:off x="1368904" y="177857"/>
            <a:ext cx="945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Challenges of Status Quo in Standards Development</a:t>
            </a:r>
          </a:p>
        </p:txBody>
      </p:sp>
      <p:pic>
        <p:nvPicPr>
          <p:cNvPr id="3" name="Picture 2" descr="Premium Vector | Group of people talking and discussion together group of people  talking illustration">
            <a:extLst>
              <a:ext uri="{FF2B5EF4-FFF2-40B4-BE49-F238E27FC236}">
                <a16:creationId xmlns:a16="http://schemas.microsoft.com/office/drawing/2014/main" id="{1FC10663-B52A-467C-C65D-67A692DEA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4" y="963168"/>
            <a:ext cx="45720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A6627B-9087-FA1A-8C7D-84679F1F7964}"/>
              </a:ext>
            </a:extLst>
          </p:cNvPr>
          <p:cNvSpPr txBox="1"/>
          <p:nvPr/>
        </p:nvSpPr>
        <p:spPr>
          <a:xfrm>
            <a:off x="1979610" y="2982468"/>
            <a:ext cx="211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Expert consultation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BF0862-DC0A-A7CD-26A9-448CEE09DC1B}"/>
              </a:ext>
            </a:extLst>
          </p:cNvPr>
          <p:cNvGrpSpPr/>
          <p:nvPr/>
        </p:nvGrpSpPr>
        <p:grpSpPr>
          <a:xfrm>
            <a:off x="5793926" y="764084"/>
            <a:ext cx="4607421" cy="2915166"/>
            <a:chOff x="5793926" y="1276148"/>
            <a:chExt cx="4607421" cy="29151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BFEB17-B292-D77A-F74B-20D0331B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1890" y="1276148"/>
              <a:ext cx="2730500" cy="2730500"/>
            </a:xfrm>
            <a:prstGeom prst="rect">
              <a:avLst/>
            </a:prstGeom>
          </p:spPr>
        </p:pic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A035EAEE-49C1-3BA6-6B7E-A6AE0F84EA2D}"/>
                </a:ext>
              </a:extLst>
            </p:cNvPr>
            <p:cNvSpPr/>
            <p:nvPr/>
          </p:nvSpPr>
          <p:spPr>
            <a:xfrm>
              <a:off x="5793926" y="1994071"/>
              <a:ext cx="1385891" cy="5232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5D3271-8C63-5676-4B15-331B476184A0}"/>
                </a:ext>
              </a:extLst>
            </p:cNvPr>
            <p:cNvSpPr txBox="1"/>
            <p:nvPr/>
          </p:nvSpPr>
          <p:spPr>
            <a:xfrm>
              <a:off x="7292932" y="3821982"/>
              <a:ext cx="3108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 case-specific vocabulary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C4FF31-7F83-789C-FC38-191BFD5BA088}"/>
              </a:ext>
            </a:extLst>
          </p:cNvPr>
          <p:cNvSpPr txBox="1"/>
          <p:nvPr/>
        </p:nvSpPr>
        <p:spPr>
          <a:xfrm>
            <a:off x="919854" y="3485625"/>
            <a:ext cx="7384394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Often result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Organization-specific and sector-specific vocabularies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Public repository/public database requirements</a:t>
            </a:r>
          </a:p>
          <a:p>
            <a:r>
              <a:rPr lang="en-US" sz="2000" dirty="0"/>
              <a:t>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Narrowly-focused OR overly broad (gaps)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Lack interoperability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Difficult to implement (lack of tools/support materials/training)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Developed for highly resourced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0C40C3-2782-CBEE-2F2A-1918BD1FB511}"/>
              </a:ext>
            </a:extLst>
          </p:cNvPr>
          <p:cNvGrpSpPr/>
          <p:nvPr/>
        </p:nvGrpSpPr>
        <p:grpSpPr>
          <a:xfrm>
            <a:off x="5599027" y="876404"/>
            <a:ext cx="3765725" cy="3333254"/>
            <a:chOff x="5629009" y="1334788"/>
            <a:chExt cx="3765725" cy="3333254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2C745AE-F14A-574D-79C2-85943C6402A9}"/>
                </a:ext>
              </a:extLst>
            </p:cNvPr>
            <p:cNvSpPr/>
            <p:nvPr/>
          </p:nvSpPr>
          <p:spPr>
            <a:xfrm rot="20635891">
              <a:off x="5629009" y="1934816"/>
              <a:ext cx="1385891" cy="3693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54B572D9-160D-0039-5C36-8127F0B90E5F}"/>
                </a:ext>
              </a:extLst>
            </p:cNvPr>
            <p:cNvSpPr/>
            <p:nvPr/>
          </p:nvSpPr>
          <p:spPr>
            <a:xfrm>
              <a:off x="5705923" y="2589057"/>
              <a:ext cx="1385891" cy="3693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C867160A-9400-6485-B9A3-86D3856884D9}"/>
                </a:ext>
              </a:extLst>
            </p:cNvPr>
            <p:cNvSpPr/>
            <p:nvPr/>
          </p:nvSpPr>
          <p:spPr>
            <a:xfrm rot="716853">
              <a:off x="5682705" y="3206487"/>
              <a:ext cx="1385891" cy="369333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Spreadsheet Cell Icon">
              <a:extLst>
                <a:ext uri="{FF2B5EF4-FFF2-40B4-BE49-F238E27FC236}">
                  <a16:creationId xmlns:a16="http://schemas.microsoft.com/office/drawing/2014/main" id="{BC4AB8FA-0039-2930-7C46-EBCC44623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1947" y="1334788"/>
              <a:ext cx="1162741" cy="1162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preadsheet - Outline - Wired - Lordicon">
              <a:extLst>
                <a:ext uri="{FF2B5EF4-FFF2-40B4-BE49-F238E27FC236}">
                  <a16:creationId xmlns:a16="http://schemas.microsoft.com/office/drawing/2014/main" id="{58189DA4-154C-E9BE-B4FB-85A941452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516" y="2377854"/>
              <a:ext cx="1363218" cy="1363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preadsheet column - Free education icons">
              <a:extLst>
                <a:ext uri="{FF2B5EF4-FFF2-40B4-BE49-F238E27FC236}">
                  <a16:creationId xmlns:a16="http://schemas.microsoft.com/office/drawing/2014/main" id="{B3D824BF-AB6F-012E-5FB3-306E6D2BA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7247" y="3629369"/>
              <a:ext cx="1038673" cy="1038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6D9473-47DB-E397-2F27-A4BB37FDD9EB}"/>
              </a:ext>
            </a:extLst>
          </p:cNvPr>
          <p:cNvGrpSpPr/>
          <p:nvPr/>
        </p:nvGrpSpPr>
        <p:grpSpPr>
          <a:xfrm>
            <a:off x="0" y="6196567"/>
            <a:ext cx="3930060" cy="658319"/>
            <a:chOff x="288297" y="6014097"/>
            <a:chExt cx="3930060" cy="658319"/>
          </a:xfrm>
        </p:grpSpPr>
        <p:pic>
          <p:nvPicPr>
            <p:cNvPr id="5" name="Picture 4" descr="Bioinformatics">
              <a:extLst>
                <a:ext uri="{FF2B5EF4-FFF2-40B4-BE49-F238E27FC236}">
                  <a16:creationId xmlns:a16="http://schemas.microsoft.com/office/drawing/2014/main" id="{A97FAC85-C097-AA8C-F235-690160EC2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643CC80-A32E-3951-5991-B68F9060C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5737788-2059-6BF6-7CFE-8AE97A28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12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0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1732F-022F-5275-7672-CC4998DA7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659" y="1211893"/>
            <a:ext cx="11360800" cy="4555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communities of practice</a:t>
            </a:r>
          </a:p>
          <a:p>
            <a:r>
              <a:rPr lang="en-US" b="1" dirty="0"/>
              <a:t>semantic resources </a:t>
            </a:r>
            <a:r>
              <a:rPr lang="en-US" dirty="0"/>
              <a:t>&amp; </a:t>
            </a:r>
            <a:r>
              <a:rPr lang="en-US" b="1" dirty="0"/>
              <a:t>best practices </a:t>
            </a:r>
            <a:r>
              <a:rPr lang="en-US" dirty="0"/>
              <a:t>for machine readability and interoperability</a:t>
            </a:r>
          </a:p>
          <a:p>
            <a:endParaRPr lang="en-US" dirty="0"/>
          </a:p>
          <a:p>
            <a:r>
              <a:rPr lang="en-US" b="1" dirty="0"/>
              <a:t>design patterns</a:t>
            </a:r>
            <a:r>
              <a:rPr lang="en-US" dirty="0"/>
              <a:t>, </a:t>
            </a:r>
            <a:r>
              <a:rPr lang="en-US" b="1" dirty="0"/>
              <a:t>principles</a:t>
            </a:r>
            <a:r>
              <a:rPr lang="en-US" dirty="0"/>
              <a:t>, </a:t>
            </a:r>
            <a:r>
              <a:rPr lang="en-US" b="1" dirty="0"/>
              <a:t>data modelling languages</a:t>
            </a:r>
          </a:p>
          <a:p>
            <a:r>
              <a:rPr lang="en-US" dirty="0"/>
              <a:t>standardize data for routine use/analyses, improve communication, prepare data for more complex querying, AI (machine learning, NLP)</a:t>
            </a:r>
          </a:p>
          <a:p>
            <a:endParaRPr lang="en-US" dirty="0"/>
          </a:p>
          <a:p>
            <a:r>
              <a:rPr lang="en-US" dirty="0"/>
              <a:t>tools, implementation strategies, also known pitfalls, challenges</a:t>
            </a:r>
          </a:p>
          <a:p>
            <a:endParaRPr lang="en-US" dirty="0"/>
          </a:p>
          <a:p>
            <a:r>
              <a:rPr lang="en-US" dirty="0"/>
              <a:t>implementation in software is not new, BUT implementation in public health is cutting 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A4C79-66C0-BFFE-DAF3-52EAD469B9E1}"/>
              </a:ext>
            </a:extLst>
          </p:cNvPr>
          <p:cNvSpPr txBox="1"/>
          <p:nvPr/>
        </p:nvSpPr>
        <p:spPr>
          <a:xfrm>
            <a:off x="1579816" y="456780"/>
            <a:ext cx="9364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standards development is a data science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8274DF-0525-50EB-A5A1-CCAC2385ECF2}"/>
              </a:ext>
            </a:extLst>
          </p:cNvPr>
          <p:cNvGrpSpPr/>
          <p:nvPr/>
        </p:nvGrpSpPr>
        <p:grpSpPr>
          <a:xfrm>
            <a:off x="0" y="6196567"/>
            <a:ext cx="3930060" cy="658319"/>
            <a:chOff x="288297" y="6014097"/>
            <a:chExt cx="3930060" cy="658319"/>
          </a:xfrm>
        </p:grpSpPr>
        <p:pic>
          <p:nvPicPr>
            <p:cNvPr id="9" name="Picture 8" descr="Bioinformatics">
              <a:extLst>
                <a:ext uri="{FF2B5EF4-FFF2-40B4-BE49-F238E27FC236}">
                  <a16:creationId xmlns:a16="http://schemas.microsoft.com/office/drawing/2014/main" id="{0278A8FC-7293-8104-61B9-1FDB4FFF8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04F46C4-839E-19F8-1179-B7BAD6798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F4423-5070-0B48-DBBD-86D22C40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13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73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ob. Hammer Wrench ...">
            <a:extLst>
              <a:ext uri="{FF2B5EF4-FFF2-40B4-BE49-F238E27FC236}">
                <a16:creationId xmlns:a16="http://schemas.microsoft.com/office/drawing/2014/main" id="{131B1178-3C11-6AF0-3C36-403C4064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48" y="1240554"/>
            <a:ext cx="3520303" cy="352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1D0C-CDE2-9401-5ADF-5B310C9BBDC4}"/>
              </a:ext>
            </a:extLst>
          </p:cNvPr>
          <p:cNvSpPr txBox="1"/>
          <p:nvPr/>
        </p:nvSpPr>
        <p:spPr>
          <a:xfrm>
            <a:off x="963087" y="229717"/>
            <a:ext cx="10265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Developing data standards requires experience and expertise.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71D811-24F9-DDCD-4C93-58CC0F37CEDD}"/>
              </a:ext>
            </a:extLst>
          </p:cNvPr>
          <p:cNvGrpSpPr/>
          <p:nvPr/>
        </p:nvGrpSpPr>
        <p:grpSpPr>
          <a:xfrm>
            <a:off x="0" y="6196567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6209E8E2-F8C7-7C0C-ADAB-CD59E8025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EB48F0A-3679-4979-7540-ABF915C76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DC7AE4-6DF6-2DB5-6090-6CBB8A117FF3}"/>
              </a:ext>
            </a:extLst>
          </p:cNvPr>
          <p:cNvSpPr txBox="1"/>
          <p:nvPr/>
        </p:nvSpPr>
        <p:spPr>
          <a:xfrm>
            <a:off x="404466" y="905635"/>
            <a:ext cx="368675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you will learn in this workshop: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</a:t>
            </a:r>
            <a:r>
              <a:rPr lang="en-US" sz="1600" b="1" dirty="0"/>
              <a:t>assess need </a:t>
            </a:r>
            <a:r>
              <a:rPr lang="en-US" sz="1600" dirty="0"/>
              <a:t>for a new standard and determine its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</a:t>
            </a:r>
            <a:r>
              <a:rPr lang="en-US" sz="1600" b="1" dirty="0"/>
              <a:t>perform effective needs assessment </a:t>
            </a:r>
            <a:r>
              <a:rPr lang="en-US" sz="1600" dirty="0"/>
              <a:t>to identify data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</a:t>
            </a:r>
            <a:r>
              <a:rPr lang="en-US" sz="1600" b="1" dirty="0"/>
              <a:t>use framework </a:t>
            </a:r>
            <a:r>
              <a:rPr lang="en-US" sz="1600" dirty="0"/>
              <a:t>as foundation for interoperable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</a:t>
            </a:r>
            <a:r>
              <a:rPr lang="en-US" sz="1600" b="1" dirty="0"/>
              <a:t>standardize vocabulary </a:t>
            </a:r>
            <a:r>
              <a:rPr lang="en-US" sz="1600" dirty="0"/>
              <a:t>using ontologies and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</a:t>
            </a:r>
            <a:r>
              <a:rPr lang="en-US" sz="1600" b="1" dirty="0"/>
              <a:t>create </a:t>
            </a:r>
            <a:r>
              <a:rPr lang="en-US" sz="1600" b="1" dirty="0" err="1"/>
              <a:t>LinkML</a:t>
            </a:r>
            <a:r>
              <a:rPr lang="en-US" sz="1600" b="1" dirty="0"/>
              <a:t>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provide </a:t>
            </a:r>
            <a:r>
              <a:rPr lang="en-US" sz="1600" b="1" dirty="0"/>
              <a:t>data stewardship </a:t>
            </a:r>
            <a:r>
              <a:rPr lang="en-US" sz="1600" dirty="0"/>
              <a:t>considerations as guidance for data collection/sharing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set up a </a:t>
            </a:r>
            <a:r>
              <a:rPr lang="en-US" sz="1600" b="1" dirty="0"/>
              <a:t>good test </a:t>
            </a:r>
            <a:r>
              <a:rPr lang="en-US" sz="1600" dirty="0"/>
              <a:t>of a data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Advice for </a:t>
            </a:r>
            <a:r>
              <a:rPr lang="en-US" sz="1600" b="1" dirty="0"/>
              <a:t>funding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1075DD-3814-23CC-4D14-47015D6A5452}"/>
              </a:ext>
            </a:extLst>
          </p:cNvPr>
          <p:cNvSpPr txBox="1"/>
          <p:nvPr/>
        </p:nvSpPr>
        <p:spPr>
          <a:xfrm>
            <a:off x="8267229" y="905635"/>
            <a:ext cx="352030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you won’t learn in this workshop: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build </a:t>
            </a:r>
            <a:r>
              <a:rPr lang="en-US" sz="1600" b="1" dirty="0"/>
              <a:t>other types of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</a:t>
            </a:r>
            <a:r>
              <a:rPr lang="en-US" sz="1600" b="1" dirty="0"/>
              <a:t>build ontologies </a:t>
            </a:r>
            <a:r>
              <a:rPr lang="en-US" sz="1600" dirty="0"/>
              <a:t>(OWL, synonymy, logical relations RO), hierarchies (BFO/COB), deprecation, orthogonality, Aristotelian definitions)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</a:t>
            </a:r>
            <a:r>
              <a:rPr lang="en-US" sz="1600" b="1" dirty="0"/>
              <a:t>create new standardized terms </a:t>
            </a:r>
            <a:r>
              <a:rPr lang="en-US" sz="1600" dirty="0"/>
              <a:t>(10 Simple Rules, minting, editing, tracking, new term requests across ontologies)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OBO Foundry </a:t>
            </a:r>
            <a:r>
              <a:rPr lang="en-US" sz="1600" dirty="0"/>
              <a:t>community of practice/rules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develop your own </a:t>
            </a:r>
            <a:r>
              <a:rPr lang="en-US" sz="1600" b="1" dirty="0"/>
              <a:t>data collection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develop a </a:t>
            </a:r>
            <a:r>
              <a:rPr lang="en-US" sz="1600" b="1" dirty="0"/>
              <a:t>graph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Anything </a:t>
            </a:r>
            <a:r>
              <a:rPr lang="en-US" sz="1600" b="1" dirty="0"/>
              <a:t>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E4C55-7C48-D135-B3D2-E40BDA2A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14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9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A722BE2-58A2-2CB8-9C04-FA96D0FB6D04}"/>
              </a:ext>
            </a:extLst>
          </p:cNvPr>
          <p:cNvGrpSpPr/>
          <p:nvPr/>
        </p:nvGrpSpPr>
        <p:grpSpPr>
          <a:xfrm>
            <a:off x="6718462" y="972379"/>
            <a:ext cx="5597665" cy="5688624"/>
            <a:chOff x="6718462" y="972379"/>
            <a:chExt cx="5597665" cy="5688624"/>
          </a:xfrm>
        </p:grpSpPr>
        <p:pic>
          <p:nvPicPr>
            <p:cNvPr id="5122" name="Picture 2" descr="Earth globe - Free signs icons">
              <a:extLst>
                <a:ext uri="{FF2B5EF4-FFF2-40B4-BE49-F238E27FC236}">
                  <a16:creationId xmlns:a16="http://schemas.microsoft.com/office/drawing/2014/main" id="{77D031E8-CF2F-7EF7-7AAC-AEE55F198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880" y="1059097"/>
              <a:ext cx="836612" cy="836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34567A-FA1E-F390-98E1-9026201DBA6E}"/>
                </a:ext>
              </a:extLst>
            </p:cNvPr>
            <p:cNvSpPr txBox="1"/>
            <p:nvPr/>
          </p:nvSpPr>
          <p:spPr>
            <a:xfrm>
              <a:off x="8329386" y="972379"/>
              <a:ext cx="31534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Support data collection globally, interoperability with other standards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998CD5-C2FE-9D7D-2321-5338BD9889A8}"/>
                </a:ext>
              </a:extLst>
            </p:cNvPr>
            <p:cNvSpPr txBox="1"/>
            <p:nvPr/>
          </p:nvSpPr>
          <p:spPr>
            <a:xfrm>
              <a:off x="8345669" y="2110698"/>
              <a:ext cx="3690213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Supports analysis for common use cases</a:t>
              </a:r>
            </a:p>
            <a:p>
              <a:endParaRPr lang="en-US" dirty="0"/>
            </a:p>
            <a:p>
              <a:r>
                <a:rPr lang="en-US" dirty="0"/>
                <a:t>Enables the identification of potential bias and/or limitations of the data </a:t>
              </a:r>
            </a:p>
            <a:p>
              <a:endParaRPr lang="en-US" dirty="0"/>
            </a:p>
          </p:txBody>
        </p:sp>
        <p:pic>
          <p:nvPicPr>
            <p:cNvPr id="5130" name="Picture 10" descr="Bias - Free miscellaneous icons">
              <a:extLst>
                <a:ext uri="{FF2B5EF4-FFF2-40B4-BE49-F238E27FC236}">
                  <a16:creationId xmlns:a16="http://schemas.microsoft.com/office/drawing/2014/main" id="{90983704-DEB5-E5F1-2308-065CE8630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880" y="2282876"/>
              <a:ext cx="923331" cy="923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25DC59-BC32-FC9A-6734-299C33512EF9}"/>
                </a:ext>
              </a:extLst>
            </p:cNvPr>
            <p:cNvSpPr txBox="1"/>
            <p:nvPr/>
          </p:nvSpPr>
          <p:spPr>
            <a:xfrm>
              <a:off x="8375372" y="4178772"/>
              <a:ext cx="29495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Supports different kinds of data sharing </a:t>
              </a:r>
            </a:p>
          </p:txBody>
        </p:sp>
        <p:pic>
          <p:nvPicPr>
            <p:cNvPr id="19" name="Google Shape;117;p19">
              <a:extLst>
                <a:ext uri="{FF2B5EF4-FFF2-40B4-BE49-F238E27FC236}">
                  <a16:creationId xmlns:a16="http://schemas.microsoft.com/office/drawing/2014/main" id="{530F4F87-3FA8-04B1-9CB9-6772625AFC1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18462" y="3566122"/>
              <a:ext cx="1656910" cy="158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C6FCAC-C7D2-5FA5-58B5-915424259A01}"/>
                </a:ext>
              </a:extLst>
            </p:cNvPr>
            <p:cNvSpPr txBox="1"/>
            <p:nvPr/>
          </p:nvSpPr>
          <p:spPr>
            <a:xfrm>
              <a:off x="8357696" y="5415685"/>
              <a:ext cx="395843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Is established as a standard by consensus, including experts from different countries and settings</a:t>
              </a:r>
            </a:p>
            <a:p>
              <a:endParaRPr lang="en-US" dirty="0"/>
            </a:p>
          </p:txBody>
        </p:sp>
        <p:pic>
          <p:nvPicPr>
            <p:cNvPr id="5134" name="Picture 14" descr="Consensus - Free people icons">
              <a:extLst>
                <a:ext uri="{FF2B5EF4-FFF2-40B4-BE49-F238E27FC236}">
                  <a16:creationId xmlns:a16="http://schemas.microsoft.com/office/drawing/2014/main" id="{41AF4889-38E1-B63A-7B93-673E4B167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6307" y="5367190"/>
              <a:ext cx="1293813" cy="1293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228108-CDAF-E949-185B-A8D3A61CB0B6}"/>
              </a:ext>
            </a:extLst>
          </p:cNvPr>
          <p:cNvSpPr txBox="1"/>
          <p:nvPr/>
        </p:nvSpPr>
        <p:spPr>
          <a:xfrm>
            <a:off x="1604935" y="185584"/>
            <a:ext cx="9079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standards best principles and practices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144B69-C767-99B1-0AD5-73A7D2238D4A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714E9A8D-FB36-DAD0-40EE-C84356C11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B4C4CFD-933B-F497-30C7-D8CA7A8A1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4155-8BAD-376B-2E3E-BCC4E8952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42012"/>
              </p:ext>
            </p:extLst>
          </p:nvPr>
        </p:nvGraphicFramePr>
        <p:xfrm>
          <a:off x="479926" y="969912"/>
          <a:ext cx="5983496" cy="509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1748">
                  <a:extLst>
                    <a:ext uri="{9D8B030D-6E8A-4147-A177-3AD203B41FA5}">
                      <a16:colId xmlns:a16="http://schemas.microsoft.com/office/drawing/2014/main" val="4204388574"/>
                    </a:ext>
                  </a:extLst>
                </a:gridCol>
                <a:gridCol w="2991748">
                  <a:extLst>
                    <a:ext uri="{9D8B030D-6E8A-4147-A177-3AD203B41FA5}">
                      <a16:colId xmlns:a16="http://schemas.microsoft.com/office/drawing/2014/main" val="138226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Technical Practice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09962"/>
                  </a:ext>
                </a:extLst>
              </a:tr>
              <a:tr h="6175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</a:t>
                      </a:r>
                      <a:r>
                        <a:rPr lang="en-US" sz="1600" b="1" dirty="0"/>
                        <a:t>Open source</a:t>
                      </a:r>
                      <a:r>
                        <a:rPr lang="en-US" sz="1600" dirty="0"/>
                        <a:t>, available in a </a:t>
                      </a:r>
                      <a:r>
                        <a:rPr lang="en-US" sz="1600" b="1" dirty="0"/>
                        <a:t>common formal language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-</a:t>
                      </a:r>
                      <a:r>
                        <a:rPr lang="en-CA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 </a:t>
                      </a:r>
                      <a:r>
                        <a:rPr lang="en-CA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machine-readable specifications </a:t>
                      </a:r>
                      <a:r>
                        <a:rPr lang="en-CA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available in different formats, e.g. JSON, YAML, csv (e.g. </a:t>
                      </a:r>
                      <a:r>
                        <a:rPr lang="en-CA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LinkML</a:t>
                      </a:r>
                      <a:r>
                        <a:rPr lang="en-CA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CA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best practices for creating new vocabulary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avoid pre-composed terms. abbreviations, Boolean values in data collection; separate proper nouns and descriptors, adhere to structural language patterns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-Consider use cases </a:t>
                      </a:r>
                      <a:r>
                        <a:rPr lang="en-CA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beyond immediate scope</a:t>
                      </a:r>
                      <a:endParaRPr lang="en-CA" sz="16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 is </a:t>
                      </a:r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understandable by humans and computers</a:t>
                      </a:r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 is </a:t>
                      </a:r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well defined, and the use of identifiers </a:t>
                      </a:r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reduces ambiguity of meaning.</a:t>
                      </a:r>
                      <a:endParaRPr lang="en-CA" sz="16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Vocabulary is as </a:t>
                      </a:r>
                      <a:r>
                        <a:rPr lang="en-CA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universal</a:t>
                      </a:r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avoiding organization-specific usage of language (i.e. reusable).</a:t>
                      </a:r>
                      <a:endParaRPr lang="en-CA" sz="1600" dirty="0">
                        <a:effectLst/>
                      </a:endParaRPr>
                    </a:p>
                    <a:p>
                      <a:endParaRPr lang="en-CA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CA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elements are easier to </a:t>
                      </a:r>
                      <a:r>
                        <a:rPr lang="en-CA" sz="16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index, catalogue, and compare </a:t>
                      </a:r>
                      <a:r>
                        <a:rPr lang="en-CA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across studies and surveillance initiatives.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887205"/>
                  </a:ext>
                </a:extLst>
              </a:tr>
            </a:tbl>
          </a:graphicData>
        </a:graphic>
      </p:graphicFrame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8B21A8D-5778-8FC9-AB92-911C3E3E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15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5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5"/>
          <p:cNvGrpSpPr/>
          <p:nvPr/>
        </p:nvGrpSpPr>
        <p:grpSpPr>
          <a:xfrm>
            <a:off x="161465" y="904272"/>
            <a:ext cx="6379945" cy="2306494"/>
            <a:chOff x="192125" y="1823294"/>
            <a:chExt cx="6379945" cy="2306494"/>
          </a:xfrm>
        </p:grpSpPr>
        <p:grpSp>
          <p:nvGrpSpPr>
            <p:cNvPr id="257" name="Google Shape;257;p25"/>
            <p:cNvGrpSpPr/>
            <p:nvPr/>
          </p:nvGrpSpPr>
          <p:grpSpPr>
            <a:xfrm>
              <a:off x="607148" y="2313816"/>
              <a:ext cx="5486400" cy="464720"/>
              <a:chOff x="1688933" y="978312"/>
              <a:chExt cx="5486400" cy="464720"/>
            </a:xfrm>
          </p:grpSpPr>
          <p:sp>
            <p:nvSpPr>
              <p:cNvPr id="258" name="Google Shape;258;p25"/>
              <p:cNvSpPr/>
              <p:nvPr/>
            </p:nvSpPr>
            <p:spPr>
              <a:xfrm>
                <a:off x="1688933" y="978312"/>
                <a:ext cx="914400" cy="464720"/>
              </a:xfrm>
              <a:prstGeom prst="rect">
                <a:avLst/>
              </a:prstGeom>
              <a:noFill/>
              <a:ln w="19050" cap="flat" cmpd="sng">
                <a:solidFill>
                  <a:srgbClr val="08283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2603333" y="978312"/>
                <a:ext cx="914400" cy="464720"/>
              </a:xfrm>
              <a:prstGeom prst="rect">
                <a:avLst/>
              </a:prstGeom>
              <a:noFill/>
              <a:ln w="19050" cap="flat" cmpd="sng">
                <a:solidFill>
                  <a:srgbClr val="08283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3517733" y="978312"/>
                <a:ext cx="914400" cy="464720"/>
              </a:xfrm>
              <a:prstGeom prst="rect">
                <a:avLst/>
              </a:prstGeom>
              <a:noFill/>
              <a:ln w="19050" cap="flat" cmpd="sng">
                <a:solidFill>
                  <a:srgbClr val="08283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4432133" y="978312"/>
                <a:ext cx="914400" cy="464720"/>
              </a:xfrm>
              <a:prstGeom prst="rect">
                <a:avLst/>
              </a:prstGeom>
              <a:noFill/>
              <a:ln w="19050" cap="flat" cmpd="sng">
                <a:solidFill>
                  <a:srgbClr val="08283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5346533" y="978312"/>
                <a:ext cx="914400" cy="464720"/>
              </a:xfrm>
              <a:prstGeom prst="rect">
                <a:avLst/>
              </a:prstGeom>
              <a:noFill/>
              <a:ln w="19050" cap="flat" cmpd="sng">
                <a:solidFill>
                  <a:srgbClr val="08283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5"/>
              <p:cNvSpPr/>
              <p:nvPr/>
            </p:nvSpPr>
            <p:spPr>
              <a:xfrm>
                <a:off x="6260933" y="978312"/>
                <a:ext cx="914400" cy="464720"/>
              </a:xfrm>
              <a:prstGeom prst="rect">
                <a:avLst/>
              </a:prstGeom>
              <a:noFill/>
              <a:ln w="19050" cap="flat" cmpd="sng">
                <a:solidFill>
                  <a:srgbClr val="08283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1867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" name="Google Shape;264;p25"/>
            <p:cNvSpPr txBox="1"/>
            <p:nvPr/>
          </p:nvSpPr>
          <p:spPr>
            <a:xfrm>
              <a:off x="395380" y="1823294"/>
              <a:ext cx="617669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-GB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Modular framework and core content (</a:t>
              </a:r>
              <a:r>
                <a:rPr lang="en-GB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ISO 23418:22</a:t>
              </a:r>
              <a:r>
                <a:rPr lang="en-GB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467"/>
            </a:p>
          </p:txBody>
        </p:sp>
        <p:sp>
          <p:nvSpPr>
            <p:cNvPr id="265" name="Google Shape;265;p25"/>
            <p:cNvSpPr txBox="1"/>
            <p:nvPr/>
          </p:nvSpPr>
          <p:spPr>
            <a:xfrm>
              <a:off x="192125" y="3114166"/>
              <a:ext cx="4730400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-GB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Modules populated with fields/terms from community-driven </a:t>
              </a:r>
              <a:r>
                <a:rPr lang="en-GB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ontologies</a:t>
              </a:r>
              <a:r>
                <a:rPr lang="en-GB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+ existing standards </a:t>
              </a:r>
              <a:endParaRPr sz="1467"/>
            </a:p>
          </p:txBody>
        </p:sp>
        <p:sp>
          <p:nvSpPr>
            <p:cNvPr id="266" name="Google Shape;266;p25"/>
            <p:cNvSpPr/>
            <p:nvPr/>
          </p:nvSpPr>
          <p:spPr>
            <a:xfrm rot="5400000">
              <a:off x="1901024" y="2496260"/>
              <a:ext cx="155448" cy="9144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25"/>
          <p:cNvSpPr/>
          <p:nvPr/>
        </p:nvSpPr>
        <p:spPr>
          <a:xfrm>
            <a:off x="7134301" y="1056622"/>
            <a:ext cx="5304822" cy="353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CA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Supported by tooling and reference material</a:t>
            </a:r>
          </a:p>
          <a:p>
            <a:pPr>
              <a:buClr>
                <a:srgbClr val="000000"/>
              </a:buClr>
              <a:buSzPts val="1800"/>
            </a:pPr>
            <a:endParaRPr lang="en-CA"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CA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Maintained, version-controlled</a:t>
            </a:r>
          </a:p>
          <a:p>
            <a:pPr>
              <a:buClr>
                <a:srgbClr val="000000"/>
              </a:buClr>
              <a:buSzPts val="1800"/>
            </a:pPr>
            <a:endParaRPr lang="en-CA" sz="2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CA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Encourage communication between developers and users</a:t>
            </a:r>
            <a:endParaRPr lang="en-CA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1215377" y="201163"/>
            <a:ext cx="9761245" cy="564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0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Structure: Modular, interoperable data standard design </a:t>
            </a:r>
            <a:endParaRPr sz="1467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EF0934-6FD6-A5ED-EDAD-B6BC1ED5C17B}"/>
              </a:ext>
            </a:extLst>
          </p:cNvPr>
          <p:cNvGrpSpPr/>
          <p:nvPr/>
        </p:nvGrpSpPr>
        <p:grpSpPr>
          <a:xfrm>
            <a:off x="1673234" y="3594068"/>
            <a:ext cx="9090995" cy="2184795"/>
            <a:chOff x="956203" y="3368550"/>
            <a:chExt cx="9838730" cy="2478556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080E05D0-31D3-4093-009A-67010C66E2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12" b="39671"/>
            <a:stretch/>
          </p:blipFill>
          <p:spPr bwMode="auto">
            <a:xfrm>
              <a:off x="1033688" y="3659728"/>
              <a:ext cx="9761245" cy="2051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7B044C-1188-92F4-A3EA-B1902B3C9572}"/>
                </a:ext>
              </a:extLst>
            </p:cNvPr>
            <p:cNvSpPr txBox="1"/>
            <p:nvPr/>
          </p:nvSpPr>
          <p:spPr>
            <a:xfrm>
              <a:off x="956203" y="5508552"/>
              <a:ext cx="3420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Wastewater Specification Modules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FD87EC-27DE-8B2A-B38C-F95C2A2C6AB8}"/>
                </a:ext>
              </a:extLst>
            </p:cNvPr>
            <p:cNvSpPr txBox="1"/>
            <p:nvPr/>
          </p:nvSpPr>
          <p:spPr>
            <a:xfrm>
              <a:off x="956203" y="3368550"/>
              <a:ext cx="281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Mpox Specification Modules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3DEFBA-C304-F5B9-E9D9-8442BE070EE2}"/>
              </a:ext>
            </a:extLst>
          </p:cNvPr>
          <p:cNvGrpSpPr/>
          <p:nvPr/>
        </p:nvGrpSpPr>
        <p:grpSpPr>
          <a:xfrm>
            <a:off x="288297" y="6014097"/>
            <a:ext cx="3930060" cy="658319"/>
            <a:chOff x="288297" y="6014097"/>
            <a:chExt cx="3930060" cy="658319"/>
          </a:xfrm>
        </p:grpSpPr>
        <p:pic>
          <p:nvPicPr>
            <p:cNvPr id="8" name="Picture 7" descr="Bioinformatics">
              <a:extLst>
                <a:ext uri="{FF2B5EF4-FFF2-40B4-BE49-F238E27FC236}">
                  <a16:creationId xmlns:a16="http://schemas.microsoft.com/office/drawing/2014/main" id="{27B93405-9A1F-5D9F-ED0B-5A99CB312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75C190F-D54F-15B7-BC26-531A95775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624129D-9C21-68CF-0B90-5E715BF8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16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415600" y="27637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Standards development: 10 Simple Rules</a:t>
            </a:r>
            <a:endParaRPr dirty="0"/>
          </a:p>
        </p:txBody>
      </p:sp>
      <p:sp>
        <p:nvSpPr>
          <p:cNvPr id="286" name="Google Shape;286;p45"/>
          <p:cNvSpPr/>
          <p:nvPr/>
        </p:nvSpPr>
        <p:spPr>
          <a:xfrm rot="10800000" flipH="1">
            <a:off x="1865689" y="3356087"/>
            <a:ext cx="972400" cy="178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45"/>
          <p:cNvSpPr txBox="1"/>
          <p:nvPr/>
        </p:nvSpPr>
        <p:spPr>
          <a:xfrm>
            <a:off x="1134347" y="3889953"/>
            <a:ext cx="1817200" cy="175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2: Define the goal and scope of the specification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Identify specification scope, stakeholders, as well as content types and boundaries.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8" name="Google Shape;288;p45"/>
          <p:cNvCxnSpPr/>
          <p:nvPr/>
        </p:nvCxnSpPr>
        <p:spPr>
          <a:xfrm rot="10800000">
            <a:off x="1866633" y="3356100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" name="Google Shape;289;p45"/>
          <p:cNvSpPr/>
          <p:nvPr/>
        </p:nvSpPr>
        <p:spPr>
          <a:xfrm>
            <a:off x="2891208" y="3355687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90" name="Google Shape;290;p45"/>
          <p:cNvCxnSpPr/>
          <p:nvPr/>
        </p:nvCxnSpPr>
        <p:spPr>
          <a:xfrm>
            <a:off x="2885103" y="3106340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45"/>
          <p:cNvSpPr/>
          <p:nvPr/>
        </p:nvSpPr>
        <p:spPr>
          <a:xfrm rot="10800000" flipH="1">
            <a:off x="3903112" y="3355687"/>
            <a:ext cx="972400" cy="178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2" name="Google Shape;292;p45"/>
          <p:cNvSpPr txBox="1"/>
          <p:nvPr/>
        </p:nvSpPr>
        <p:spPr>
          <a:xfrm>
            <a:off x="3045089" y="3889953"/>
            <a:ext cx="2243600" cy="175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4: Draft a preliminary schema using a consensus approach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Draft specification using existing terminology and formats. Develop new vocabulary following best semantic and ontology practices.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45"/>
          <p:cNvCxnSpPr/>
          <p:nvPr/>
        </p:nvCxnSpPr>
        <p:spPr>
          <a:xfrm rot="10800000">
            <a:off x="3903572" y="3356100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45"/>
          <p:cNvSpPr/>
          <p:nvPr/>
        </p:nvSpPr>
        <p:spPr>
          <a:xfrm>
            <a:off x="4925813" y="3356137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" name="Google Shape;295;p45"/>
          <p:cNvSpPr txBox="1"/>
          <p:nvPr/>
        </p:nvSpPr>
        <p:spPr>
          <a:xfrm>
            <a:off x="4839463" y="1265120"/>
            <a:ext cx="188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5: Develop interchange mappings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Facilitate data sharing by mapping to downstream databases. Use exchange formats and tools to automate transformations between resources.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6" name="Google Shape;296;p45"/>
          <p:cNvCxnSpPr/>
          <p:nvPr/>
        </p:nvCxnSpPr>
        <p:spPr>
          <a:xfrm>
            <a:off x="4929309" y="3106340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45"/>
          <p:cNvSpPr/>
          <p:nvPr/>
        </p:nvSpPr>
        <p:spPr>
          <a:xfrm rot="10800000" flipH="1">
            <a:off x="5942685" y="3355287"/>
            <a:ext cx="958800" cy="178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8" name="Google Shape;298;p45"/>
          <p:cNvSpPr txBox="1"/>
          <p:nvPr/>
        </p:nvSpPr>
        <p:spPr>
          <a:xfrm>
            <a:off x="5364907" y="3909853"/>
            <a:ext cx="21908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6: Develop materials to support operationalizing the specification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Create reference guides and curation protocols. Integrate the specification in data management tools to create a clear path to implementation.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p45"/>
          <p:cNvCxnSpPr/>
          <p:nvPr/>
        </p:nvCxnSpPr>
        <p:spPr>
          <a:xfrm rot="10800000">
            <a:off x="5940512" y="3356100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" name="Google Shape;300;p45"/>
          <p:cNvSpPr txBox="1"/>
          <p:nvPr/>
        </p:nvSpPr>
        <p:spPr>
          <a:xfrm>
            <a:off x="6833463" y="1243520"/>
            <a:ext cx="188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7: Testing, testing, and more testing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Iteratively test, review, and improve the specification package using real data, data collection, and data management practices.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7639468" y="3909853"/>
            <a:ext cx="181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8: Document real-world implementations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Gather real world examples of implementations to demonstrate utility and use.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5"/>
          <p:cNvSpPr/>
          <p:nvPr/>
        </p:nvSpPr>
        <p:spPr>
          <a:xfrm>
            <a:off x="8999176" y="3354753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3" name="Google Shape;303;p45"/>
          <p:cNvSpPr txBox="1"/>
          <p:nvPr/>
        </p:nvSpPr>
        <p:spPr>
          <a:xfrm>
            <a:off x="8827496" y="1242453"/>
            <a:ext cx="188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9: Update the specification as needs evolve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Use version control, document discussions, encourage transparency, engage the community for feedback, and track issues.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4" name="Google Shape;304;p45"/>
          <p:cNvCxnSpPr/>
          <p:nvPr/>
        </p:nvCxnSpPr>
        <p:spPr>
          <a:xfrm>
            <a:off x="8995920" y="3106340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5" name="Google Shape;305;p45"/>
          <p:cNvSpPr txBox="1"/>
          <p:nvPr/>
        </p:nvSpPr>
        <p:spPr>
          <a:xfrm>
            <a:off x="9550801" y="3909853"/>
            <a:ext cx="2015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10: Encourage community participation in standards development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Share/disseminate novel standardized vocabulary and the complete specification schema.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45"/>
          <p:cNvCxnSpPr/>
          <p:nvPr/>
        </p:nvCxnSpPr>
        <p:spPr>
          <a:xfrm rot="10800000">
            <a:off x="10014391" y="3356100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7" name="Google Shape;307;p45"/>
          <p:cNvGrpSpPr/>
          <p:nvPr/>
        </p:nvGrpSpPr>
        <p:grpSpPr>
          <a:xfrm>
            <a:off x="10014397" y="3354753"/>
            <a:ext cx="978239" cy="178400"/>
            <a:chOff x="7353646" y="2581800"/>
            <a:chExt cx="733679" cy="133800"/>
          </a:xfrm>
        </p:grpSpPr>
        <p:sp>
          <p:nvSpPr>
            <p:cNvPr id="308" name="Google Shape;308;p45"/>
            <p:cNvSpPr/>
            <p:nvPr/>
          </p:nvSpPr>
          <p:spPr>
            <a:xfrm rot="10800000" flipH="1">
              <a:off x="7353646" y="2581800"/>
              <a:ext cx="661500" cy="1335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45"/>
            <p:cNvSpPr/>
            <p:nvPr/>
          </p:nvSpPr>
          <p:spPr>
            <a:xfrm rot="5400000">
              <a:off x="7983825" y="2612100"/>
              <a:ext cx="133800" cy="73200"/>
            </a:xfrm>
            <a:prstGeom prst="triangle">
              <a:avLst>
                <a:gd name="adj" fmla="val 50000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</p:grpSp>
      <p:sp>
        <p:nvSpPr>
          <p:cNvPr id="310" name="Google Shape;310;p45"/>
          <p:cNvSpPr/>
          <p:nvPr/>
        </p:nvSpPr>
        <p:spPr>
          <a:xfrm>
            <a:off x="854268" y="3355687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" name="Google Shape;311;p45"/>
          <p:cNvSpPr txBox="1"/>
          <p:nvPr/>
        </p:nvSpPr>
        <p:spPr>
          <a:xfrm>
            <a:off x="528463" y="1265020"/>
            <a:ext cx="15124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1: Identify need for the specification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endParaRPr sz="1067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Define the challenge that could be solved by a new data standard.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2" name="Google Shape;312;p45"/>
          <p:cNvCxnSpPr/>
          <p:nvPr/>
        </p:nvCxnSpPr>
        <p:spPr>
          <a:xfrm>
            <a:off x="848164" y="3106340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3" name="Google Shape;313;p45"/>
          <p:cNvGrpSpPr/>
          <p:nvPr/>
        </p:nvGrpSpPr>
        <p:grpSpPr>
          <a:xfrm>
            <a:off x="6951759" y="3105673"/>
            <a:ext cx="970491" cy="427347"/>
            <a:chOff x="3482070" y="2892465"/>
            <a:chExt cx="580854" cy="320510"/>
          </a:xfrm>
        </p:grpSpPr>
        <p:sp>
          <p:nvSpPr>
            <p:cNvPr id="314" name="Google Shape;314;p45"/>
            <p:cNvSpPr/>
            <p:nvPr/>
          </p:nvSpPr>
          <p:spPr>
            <a:xfrm>
              <a:off x="3485724" y="3079475"/>
              <a:ext cx="577200" cy="1335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15" name="Google Shape;315;p45"/>
            <p:cNvCxnSpPr/>
            <p:nvPr/>
          </p:nvCxnSpPr>
          <p:spPr>
            <a:xfrm>
              <a:off x="3482070" y="2892465"/>
              <a:ext cx="0" cy="319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16" name="Google Shape;316;p45"/>
          <p:cNvGrpSpPr/>
          <p:nvPr/>
        </p:nvGrpSpPr>
        <p:grpSpPr>
          <a:xfrm rot="10800000" flipH="1">
            <a:off x="7969828" y="3355420"/>
            <a:ext cx="978512" cy="427347"/>
            <a:chOff x="3542880" y="2892465"/>
            <a:chExt cx="585655" cy="320510"/>
          </a:xfrm>
        </p:grpSpPr>
        <p:sp>
          <p:nvSpPr>
            <p:cNvPr id="317" name="Google Shape;317;p45"/>
            <p:cNvSpPr/>
            <p:nvPr/>
          </p:nvSpPr>
          <p:spPr>
            <a:xfrm>
              <a:off x="3546534" y="3079475"/>
              <a:ext cx="582000" cy="1335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18" name="Google Shape;318;p45"/>
            <p:cNvCxnSpPr/>
            <p:nvPr/>
          </p:nvCxnSpPr>
          <p:spPr>
            <a:xfrm>
              <a:off x="3542880" y="2892465"/>
              <a:ext cx="0" cy="319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9" name="Google Shape;319;p45"/>
          <p:cNvSpPr txBox="1"/>
          <p:nvPr/>
        </p:nvSpPr>
        <p:spPr>
          <a:xfrm>
            <a:off x="2147529" y="1264220"/>
            <a:ext cx="25864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 dirty="0">
                <a:latin typeface="Roboto"/>
                <a:ea typeface="Roboto"/>
                <a:cs typeface="Roboto"/>
                <a:sym typeface="Roboto"/>
              </a:rPr>
              <a:t>Step 3: Perform a data needs assessment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endParaRPr sz="1067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 dirty="0">
                <a:latin typeface="Roboto"/>
                <a:ea typeface="Roboto"/>
                <a:cs typeface="Roboto"/>
                <a:sym typeface="Roboto"/>
              </a:rPr>
              <a:t>Make a list of relevant stakeholders and conduct consultations. Review existing resources (standards, databases, collection instruments, etc.). Summarize anticipated analytical needs from different use cases.</a:t>
            </a:r>
            <a:endParaRPr sz="1067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1A8CF9-9D6C-F937-37CC-5E6A9F376DB2}"/>
              </a:ext>
            </a:extLst>
          </p:cNvPr>
          <p:cNvGrpSpPr/>
          <p:nvPr/>
        </p:nvGrpSpPr>
        <p:grpSpPr>
          <a:xfrm>
            <a:off x="0" y="6196732"/>
            <a:ext cx="3930060" cy="658319"/>
            <a:chOff x="288297" y="6014097"/>
            <a:chExt cx="3930060" cy="658319"/>
          </a:xfrm>
        </p:grpSpPr>
        <p:pic>
          <p:nvPicPr>
            <p:cNvPr id="7" name="Picture 6" descr="Bioinformatics">
              <a:extLst>
                <a:ext uri="{FF2B5EF4-FFF2-40B4-BE49-F238E27FC236}">
                  <a16:creationId xmlns:a16="http://schemas.microsoft.com/office/drawing/2014/main" id="{8EBF7DCE-5DE2-B4BB-E7FC-A9F9A1842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7EB7336-9A31-4A73-C2C2-7EFA97C67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A09A64A-8824-529E-113F-0423DF80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17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69578-421D-68A9-63FB-94DB06A02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1DE9B-3BCB-F542-8E78-91A2A90393FC}"/>
              </a:ext>
            </a:extLst>
          </p:cNvPr>
          <p:cNvSpPr txBox="1"/>
          <p:nvPr/>
        </p:nvSpPr>
        <p:spPr>
          <a:xfrm>
            <a:off x="3461272" y="316992"/>
            <a:ext cx="526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Your Own Standard: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326D9-86D1-7934-B9EB-323312DCC719}"/>
              </a:ext>
            </a:extLst>
          </p:cNvPr>
          <p:cNvSpPr txBox="1"/>
          <p:nvPr/>
        </p:nvSpPr>
        <p:spPr>
          <a:xfrm>
            <a:off x="890016" y="1505396"/>
            <a:ext cx="10972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 1: Do you </a:t>
            </a:r>
            <a:r>
              <a:rPr lang="en-US" sz="4000" i="1" dirty="0"/>
              <a:t>really</a:t>
            </a:r>
            <a:r>
              <a:rPr lang="en-US" sz="4000" dirty="0"/>
              <a:t> need a new specification?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are you trying to do?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Does a standard already exist that you could use?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Tricky. Standards are in different repos, publications, websites,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Best bet – PHA4GE/IPSN Data Standards Registry, </a:t>
            </a:r>
            <a:r>
              <a:rPr lang="en-US" sz="2000" dirty="0" err="1"/>
              <a:t>MIxS</a:t>
            </a:r>
            <a:r>
              <a:rPr lang="en-US" sz="2000" dirty="0"/>
              <a:t> packages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yes, can you use it directly or does it need to be customized?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no, proceed to Step 2.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4B6C85-DEC0-71AA-A0F6-B965188E51EE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D2E937EC-F9C2-1482-4962-2A426DF2A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1CC3725-CB38-B095-861E-DF5BEF122C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698A36-38B7-4C5E-807C-80E54701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18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7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64FD1-10F5-BB9B-3B4D-F3BB11D2E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272F08-D4D0-1C1C-039B-B277C271FD0C}"/>
              </a:ext>
            </a:extLst>
          </p:cNvPr>
          <p:cNvSpPr txBox="1"/>
          <p:nvPr/>
        </p:nvSpPr>
        <p:spPr>
          <a:xfrm>
            <a:off x="3461272" y="316992"/>
            <a:ext cx="526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Your Own Standard: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A9A4D6-6685-6283-90E2-4F31C5D1102C}"/>
              </a:ext>
            </a:extLst>
          </p:cNvPr>
          <p:cNvSpPr txBox="1"/>
          <p:nvPr/>
        </p:nvSpPr>
        <p:spPr>
          <a:xfrm>
            <a:off x="890016" y="1505396"/>
            <a:ext cx="109728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 2: Defining the scope of your new standard.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the problem statement.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Describe the lack of existing standards for the domain, and the gaps/challenges this creates.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Define the target audience and describe the boundaries for the standard (what’s in, what’s out).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7B57F3-E445-5BD9-75C4-3408B24C0DE1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9F77EDFF-358D-6977-8108-AB4199F4D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EFCA05D-9AF4-9370-7CCE-D1023DD03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07D421D-FA54-6EB9-4FB2-C1DF12F810E5}"/>
              </a:ext>
            </a:extLst>
          </p:cNvPr>
          <p:cNvSpPr txBox="1"/>
          <p:nvPr/>
        </p:nvSpPr>
        <p:spPr>
          <a:xfrm>
            <a:off x="2521239" y="5522976"/>
            <a:ext cx="7149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Use the DATA STANDARD SCOPING TOOL.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404F4B3-E43F-86E9-A039-C431C256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19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6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76EAB-144A-B63E-6468-070289E81F4E}"/>
              </a:ext>
            </a:extLst>
          </p:cNvPr>
          <p:cNvSpPr txBox="1"/>
          <p:nvPr/>
        </p:nvSpPr>
        <p:spPr>
          <a:xfrm>
            <a:off x="5168726" y="0"/>
            <a:ext cx="1854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BF547-149E-5D85-B7AB-D774D8933378}"/>
              </a:ext>
            </a:extLst>
          </p:cNvPr>
          <p:cNvSpPr txBox="1"/>
          <p:nvPr/>
        </p:nvSpPr>
        <p:spPr>
          <a:xfrm>
            <a:off x="1889760" y="720828"/>
            <a:ext cx="1063741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1 – Why standards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Common challenges of contextual data and current standards development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Standards development framework and methodology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Practical guidance: </a:t>
            </a:r>
            <a:r>
              <a:rPr lang="en-US" sz="1600" dirty="0"/>
              <a:t>scoping, needs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Practical exercise: </a:t>
            </a:r>
            <a:r>
              <a:rPr lang="en-US" sz="1600" dirty="0"/>
              <a:t>mock needs assessment </a:t>
            </a:r>
          </a:p>
          <a:p>
            <a:endParaRPr lang="en-US" sz="2000" dirty="0"/>
          </a:p>
          <a:p>
            <a:r>
              <a:rPr lang="en-US" sz="2400" dirty="0"/>
              <a:t>Session 2 – Standardizing terms and Ontologies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Ontology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Ontologies vs specifications vs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Practical guidance: </a:t>
            </a:r>
            <a:r>
              <a:rPr lang="en-US" sz="1600" dirty="0"/>
              <a:t>framework reuse and tools for sourcing standardized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Practical exercise: </a:t>
            </a:r>
            <a:r>
              <a:rPr lang="en-US" sz="1600" dirty="0"/>
              <a:t>EBI OLS searching and evaluating results</a:t>
            </a:r>
          </a:p>
          <a:p>
            <a:endParaRPr lang="en-US" sz="2000" dirty="0"/>
          </a:p>
          <a:p>
            <a:r>
              <a:rPr lang="en-US" sz="2400" dirty="0"/>
              <a:t>Session 3 – Implementations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Creating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Curation, validation, automated transformation: The </a:t>
            </a:r>
            <a:r>
              <a:rPr lang="en-US" sz="1600" dirty="0" err="1"/>
              <a:t>DataHarmonizer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PHA4GE subgrants as mechanisms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stewardship, Funding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Practical guidance: </a:t>
            </a:r>
            <a:r>
              <a:rPr lang="en-US" sz="1600" dirty="0"/>
              <a:t>creating a specification, implementation in a tool, providing curation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Practical exercise: </a:t>
            </a:r>
            <a:r>
              <a:rPr lang="en-US" sz="1600" dirty="0"/>
              <a:t>SARS-CoV-2 template testing</a:t>
            </a:r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72942A-EC63-5C5B-B17C-49553F28C430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DE98F699-1748-2B26-C836-CA5BA1E6B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D80D0F2-B89C-6D96-A6A9-F0F5B9307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FF1979A-32C7-2B6C-04BB-A9A7A2CD4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60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B2BA31-2FB2-C0BB-5B13-E4ADFF1D6AB3}"/>
              </a:ext>
            </a:extLst>
          </p:cNvPr>
          <p:cNvSpPr txBox="1"/>
          <p:nvPr/>
        </p:nvSpPr>
        <p:spPr>
          <a:xfrm>
            <a:off x="3461272" y="316992"/>
            <a:ext cx="526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Your Own Standard: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6911C-8A0E-315D-E2F7-127F238CA037}"/>
              </a:ext>
            </a:extLst>
          </p:cNvPr>
          <p:cNvSpPr txBox="1"/>
          <p:nvPr/>
        </p:nvSpPr>
        <p:spPr>
          <a:xfrm>
            <a:off x="1140234" y="1539150"/>
            <a:ext cx="978379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 3: Perform a needs assessment to understand data needs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Who do you need to talk to? Make a list of stakeholders.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public health questions being asked.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Understand data needed to answer questions.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Catalogue data types being collected (make a list).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data management &amp; sharing challenges.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000" i="1" dirty="0"/>
              <a:t>*check if you need a research ethics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D1EF1-01AF-02C5-98B0-A988BDE9EDF3}"/>
              </a:ext>
            </a:extLst>
          </p:cNvPr>
          <p:cNvSpPr txBox="1"/>
          <p:nvPr/>
        </p:nvSpPr>
        <p:spPr>
          <a:xfrm>
            <a:off x="2041877" y="5550899"/>
            <a:ext cx="81082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Use the NEEDS ASSESSMENT QUESTIONNAIRE.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5C34A8-3D22-608E-D23A-725DC2AE6CF6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AF5707BB-036D-16C5-0437-960667A5D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7E4480A-5232-276A-49D0-101AD1526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3664F46-EFC6-DC19-69E1-E4943A42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20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0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9EB96-4F3F-A7B3-DC0B-60985408B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FB0AEF30-76E2-6CC7-D5A1-D1C2AD405B4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86038" y="4276430"/>
            <a:ext cx="3284220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ource Sans Pro" panose="020B0503030403020204" pitchFamily="34" charset="0"/>
                <a:hlinkClick r:id="rId2"/>
              </a:rPr>
              <a:t>        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ource Sans Pro" panose="020B0503030403020204" pitchFamily="34" charset="0"/>
                <a:hlinkClick r:id="rId2"/>
              </a:rPr>
              <a:t> IRIDA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C0C0C0"/>
              </a:solidFill>
              <a:effectLst/>
              <a:latin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E6813-F4B8-E883-8179-4855FB802588}"/>
              </a:ext>
            </a:extLst>
          </p:cNvPr>
          <p:cNvSpPr txBox="1"/>
          <p:nvPr/>
        </p:nvSpPr>
        <p:spPr>
          <a:xfrm>
            <a:off x="691088" y="1418437"/>
            <a:ext cx="1125707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buFont typeface="+mj-lt"/>
              <a:buAutoNum type="arabicPeriod"/>
            </a:pPr>
            <a:r>
              <a:rPr lang="en-CA" sz="2000" dirty="0">
                <a:solidFill>
                  <a:srgbClr val="000000"/>
                </a:solidFill>
                <a:latin typeface="Aptos" panose="020B0004020202020204" pitchFamily="34" charset="0"/>
              </a:rPr>
              <a:t>Review s</a:t>
            </a: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cope</a:t>
            </a:r>
          </a:p>
          <a:p>
            <a:pPr marL="457200" indent="-457200" rtl="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Sampling strategies (hosts, sampling events, locations/anatomical parts/devices/methods </a:t>
            </a:r>
            <a:r>
              <a:rPr lang="en-CA" sz="200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etc</a:t>
            </a: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</a:p>
          <a:p>
            <a:pPr marL="228600" indent="-228600" rtl="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Sample </a:t>
            </a:r>
            <a:r>
              <a:rPr lang="en-CA" sz="2000" dirty="0">
                <a:solidFill>
                  <a:srgbClr val="000000"/>
                </a:solidFill>
                <a:latin typeface="Aptos" panose="020B0004020202020204" pitchFamily="34" charset="0"/>
              </a:rPr>
              <a:t>c</a:t>
            </a: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haracterization, Processing, Sample Storage, Library prep, Sequencing,</a:t>
            </a:r>
            <a:r>
              <a:rPr lang="en-CA" sz="2000" dirty="0">
                <a:solidFill>
                  <a:srgbClr val="000000"/>
                </a:solidFill>
                <a:latin typeface="Aptos" panose="020B0004020202020204" pitchFamily="34" charset="0"/>
              </a:rPr>
              <a:t> Bioinformatics methods</a:t>
            </a:r>
            <a:endParaRPr lang="en-CA" sz="20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228600" indent="-228600" rtl="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Governance (rules, communicating biases/limitations of data, licensing/tagging, what should/could be in data sharing agreements)</a:t>
            </a:r>
          </a:p>
          <a:p>
            <a:pPr marL="228600" indent="-228600" rtl="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228600" indent="-228600" rtl="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Technical details: Pathogen nomenclature, typing and diagnostic testing methods, </a:t>
            </a:r>
            <a:r>
              <a:rPr lang="en-CA" sz="2000" dirty="0">
                <a:solidFill>
                  <a:srgbClr val="000000"/>
                </a:solidFill>
                <a:latin typeface="Aptos" panose="020B0004020202020204" pitchFamily="34" charset="0"/>
              </a:rPr>
              <a:t>g</a:t>
            </a: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enetic </a:t>
            </a:r>
            <a:r>
              <a:rPr lang="en-CA" sz="2000" dirty="0">
                <a:solidFill>
                  <a:srgbClr val="000000"/>
                </a:solidFill>
                <a:latin typeface="Aptos" panose="020B0004020202020204" pitchFamily="34" charset="0"/>
              </a:rPr>
              <a:t>features</a:t>
            </a:r>
          </a:p>
          <a:p>
            <a:pPr marL="228600" indent="-22860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CA" sz="2000" dirty="0">
                <a:solidFill>
                  <a:srgbClr val="000000"/>
                </a:solidFill>
                <a:latin typeface="Aptos" panose="020B0004020202020204" pitchFamily="34" charset="0"/>
              </a:rPr>
              <a:t>Tools &amp; analyses (software, reference databases, outputs)</a:t>
            </a:r>
          </a:p>
          <a:p>
            <a:pPr marL="228600" indent="-22860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228600" indent="-228600" rtl="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Data management &amp; flow (spreadsheets, LIMS, trusted partners, public repos)</a:t>
            </a:r>
          </a:p>
          <a:p>
            <a:pPr marL="228600" indent="-228600" rtl="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228600" indent="-228600" rtl="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228600" indent="-228600" rtl="0" fontAlgn="base">
              <a:buFont typeface="+mj-lt"/>
              <a:buAutoNum type="arabicPeriod"/>
            </a:pPr>
            <a:endParaRPr lang="en-CA" sz="6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457200" indent="-457200" rtl="0" fontAlgn="base">
              <a:buFont typeface="+mj-lt"/>
              <a:buAutoNum type="arabicPeriod"/>
            </a:pPr>
            <a:r>
              <a:rPr lang="en-CA" sz="20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Wishlist/challenges/opportunities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2EB3D-8AB1-C608-377A-4F09C826F195}"/>
              </a:ext>
            </a:extLst>
          </p:cNvPr>
          <p:cNvSpPr txBox="1"/>
          <p:nvPr/>
        </p:nvSpPr>
        <p:spPr>
          <a:xfrm>
            <a:off x="2930772" y="154050"/>
            <a:ext cx="63304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/>
              <a:t>Key topics for needs assessment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0167C-4339-A566-31C5-EB2D0254B719}"/>
              </a:ext>
            </a:extLst>
          </p:cNvPr>
          <p:cNvSpPr txBox="1"/>
          <p:nvPr/>
        </p:nvSpPr>
        <p:spPr>
          <a:xfrm>
            <a:off x="691088" y="818371"/>
            <a:ext cx="10809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i="1" dirty="0"/>
              <a:t>Goal: Understand questions, processes used, data needed to answer the questions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4D430E-7D1C-3F2F-F445-297FDBDC233A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4DD29012-9C65-F609-B2C0-AC3A96F5C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3E95EA5-A957-FBE1-521B-CA3468A1B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1D3FA37-229D-544C-D4F3-9FC2CD5B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21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327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n't Let the Pigeon Drive the Bus">
            <a:extLst>
              <a:ext uri="{FF2B5EF4-FFF2-40B4-BE49-F238E27FC236}">
                <a16:creationId xmlns:a16="http://schemas.microsoft.com/office/drawing/2014/main" id="{1A1556B8-D8B5-2926-0727-BF7A8568B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>
            <a:fillRect/>
          </a:stretch>
        </p:blipFill>
        <p:spPr bwMode="auto">
          <a:xfrm>
            <a:off x="643484" y="371700"/>
            <a:ext cx="4028027" cy="553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66915D-31C2-818E-6E8F-AA9630270FA6}"/>
              </a:ext>
            </a:extLst>
          </p:cNvPr>
          <p:cNvSpPr txBox="1"/>
          <p:nvPr/>
        </p:nvSpPr>
        <p:spPr>
          <a:xfrm>
            <a:off x="5047488" y="455759"/>
            <a:ext cx="687628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Explain goals and their rights.</a:t>
            </a:r>
          </a:p>
          <a:p>
            <a:endParaRPr lang="en-US" sz="2000" dirty="0"/>
          </a:p>
          <a:p>
            <a:r>
              <a:rPr lang="en-US" sz="2800" dirty="0"/>
              <a:t>Listen with empathy.</a:t>
            </a:r>
          </a:p>
          <a:p>
            <a:endParaRPr lang="en-US" sz="2000" dirty="0"/>
          </a:p>
          <a:p>
            <a:r>
              <a:rPr lang="en-US" sz="2800" dirty="0"/>
              <a:t>Note challenges (you’ll need to create a summary/report later, share with stakeholders).</a:t>
            </a:r>
          </a:p>
          <a:p>
            <a:endParaRPr lang="en-US" sz="2000" dirty="0"/>
          </a:p>
          <a:p>
            <a:r>
              <a:rPr lang="en-US" sz="2800" dirty="0"/>
              <a:t>Remember the scope!</a:t>
            </a:r>
          </a:p>
          <a:p>
            <a:endParaRPr lang="en-US" sz="2000" dirty="0"/>
          </a:p>
          <a:p>
            <a:r>
              <a:rPr lang="en-US" sz="2800" dirty="0"/>
              <a:t>Guide the discussion.</a:t>
            </a:r>
          </a:p>
          <a:p>
            <a:endParaRPr lang="en-US" sz="2000" dirty="0"/>
          </a:p>
          <a:p>
            <a:r>
              <a:rPr lang="en-US" sz="2800" dirty="0"/>
              <a:t>Note the names/affiliations of all participants for acknowledgement.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3BEAF-FA9E-1613-7D92-9D6535411894}"/>
              </a:ext>
            </a:extLst>
          </p:cNvPr>
          <p:cNvSpPr txBox="1"/>
          <p:nvPr/>
        </p:nvSpPr>
        <p:spPr>
          <a:xfrm>
            <a:off x="4711063" y="60790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(avoid conflating issues – convincing decision makers, sourcing reagents, funding, use case barriers)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F56801-A747-4104-3490-1FCCA403C12C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8" name="Picture 7" descr="Bioinformatics">
              <a:extLst>
                <a:ext uri="{FF2B5EF4-FFF2-40B4-BE49-F238E27FC236}">
                  <a16:creationId xmlns:a16="http://schemas.microsoft.com/office/drawing/2014/main" id="{D60835B9-D388-36E9-5602-E47B838E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2D41CD1-0553-3FDD-42AA-5A5A267D4B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A1361-11FE-7C7D-A63E-9715A45A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22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59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597BCE-0FEF-E620-2AB5-8AD80B840B09}"/>
              </a:ext>
            </a:extLst>
          </p:cNvPr>
          <p:cNvSpPr txBox="1"/>
          <p:nvPr/>
        </p:nvSpPr>
        <p:spPr>
          <a:xfrm>
            <a:off x="1399755" y="1853184"/>
            <a:ext cx="95322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Practicum:</a:t>
            </a:r>
          </a:p>
          <a:p>
            <a:r>
              <a:rPr lang="en-US" sz="6000" dirty="0"/>
              <a:t>Needs Assessment Exercise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8DAFD87-6EF2-E856-85E0-A9A2F39E3998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D332D9F5-0008-9EA3-9668-6A6E0B1F2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C3E06D6-0550-F338-E005-B1FC482BF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3405D-E875-91BC-5742-718EBFE8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23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315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79BF5-FC10-40FB-FD80-947B8E04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224544-4109-DF8F-9DBE-4EEDB4589BBE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5" name="Picture 4" descr="Bioinformatics">
              <a:extLst>
                <a:ext uri="{FF2B5EF4-FFF2-40B4-BE49-F238E27FC236}">
                  <a16:creationId xmlns:a16="http://schemas.microsoft.com/office/drawing/2014/main" id="{96F734E2-DBB7-D4AF-AE4F-2E3228F42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86EF1F6-59B6-8543-1D12-D778A20B3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3E9330-20DC-8153-279C-4F5A0E7512D4}"/>
              </a:ext>
            </a:extLst>
          </p:cNvPr>
          <p:cNvSpPr txBox="1"/>
          <p:nvPr/>
        </p:nvSpPr>
        <p:spPr>
          <a:xfrm>
            <a:off x="1384937" y="1170432"/>
            <a:ext cx="9615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Part 2: Standardizing Terms and Ontologies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7B3A2-DD47-D492-1425-3619ECCED602}"/>
              </a:ext>
            </a:extLst>
          </p:cNvPr>
          <p:cNvSpPr txBox="1"/>
          <p:nvPr/>
        </p:nvSpPr>
        <p:spPr>
          <a:xfrm>
            <a:off x="2133600" y="2499360"/>
            <a:ext cx="8257260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Ontology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Ontologies vs specifications vs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Practical guidance: framework reuse and tools for sourcing standardized terms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Practical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EBI OLS searching and evaluating results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7B802-9474-EEA3-2EC6-1E69509A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24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510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FC7AAE95-28AE-DE6F-FEA8-CF7DFA39A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>
            <a:extLst>
              <a:ext uri="{FF2B5EF4-FFF2-40B4-BE49-F238E27FC236}">
                <a16:creationId xmlns:a16="http://schemas.microsoft.com/office/drawing/2014/main" id="{C9368F51-F4AB-DDE0-9D5E-D35D0865D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38610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Standards development: 10 Simple Rules</a:t>
            </a:r>
            <a:endParaRPr/>
          </a:p>
        </p:txBody>
      </p:sp>
      <p:sp>
        <p:nvSpPr>
          <p:cNvPr id="286" name="Google Shape;286;p45">
            <a:extLst>
              <a:ext uri="{FF2B5EF4-FFF2-40B4-BE49-F238E27FC236}">
                <a16:creationId xmlns:a16="http://schemas.microsoft.com/office/drawing/2014/main" id="{39B813AE-4D6E-B12A-67A0-53C075E90924}"/>
              </a:ext>
            </a:extLst>
          </p:cNvPr>
          <p:cNvSpPr/>
          <p:nvPr/>
        </p:nvSpPr>
        <p:spPr>
          <a:xfrm rot="10800000" flipH="1">
            <a:off x="1865689" y="3465815"/>
            <a:ext cx="972400" cy="178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45">
            <a:extLst>
              <a:ext uri="{FF2B5EF4-FFF2-40B4-BE49-F238E27FC236}">
                <a16:creationId xmlns:a16="http://schemas.microsoft.com/office/drawing/2014/main" id="{D69C45A6-53CB-95A3-E627-A5390EDE2E12}"/>
              </a:ext>
            </a:extLst>
          </p:cNvPr>
          <p:cNvSpPr txBox="1"/>
          <p:nvPr/>
        </p:nvSpPr>
        <p:spPr>
          <a:xfrm>
            <a:off x="1134347" y="3999681"/>
            <a:ext cx="1817200" cy="175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2: Define the goal and scope of the specification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Identify specification scope, stakeholders, as well as content types and boundaries.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8" name="Google Shape;288;p45">
            <a:extLst>
              <a:ext uri="{FF2B5EF4-FFF2-40B4-BE49-F238E27FC236}">
                <a16:creationId xmlns:a16="http://schemas.microsoft.com/office/drawing/2014/main" id="{B859C986-1C7C-84E8-D41F-90F5BE1FFCA3}"/>
              </a:ext>
            </a:extLst>
          </p:cNvPr>
          <p:cNvCxnSpPr/>
          <p:nvPr/>
        </p:nvCxnSpPr>
        <p:spPr>
          <a:xfrm rot="10800000">
            <a:off x="1866633" y="3465828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" name="Google Shape;289;p45">
            <a:extLst>
              <a:ext uri="{FF2B5EF4-FFF2-40B4-BE49-F238E27FC236}">
                <a16:creationId xmlns:a16="http://schemas.microsoft.com/office/drawing/2014/main" id="{C7297AB5-CE63-0126-1149-B9D42E7DF1D8}"/>
              </a:ext>
            </a:extLst>
          </p:cNvPr>
          <p:cNvSpPr/>
          <p:nvPr/>
        </p:nvSpPr>
        <p:spPr>
          <a:xfrm>
            <a:off x="2891208" y="3465415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90" name="Google Shape;290;p45">
            <a:extLst>
              <a:ext uri="{FF2B5EF4-FFF2-40B4-BE49-F238E27FC236}">
                <a16:creationId xmlns:a16="http://schemas.microsoft.com/office/drawing/2014/main" id="{FA59503F-35B9-6EC1-A9DD-353A55C61F16}"/>
              </a:ext>
            </a:extLst>
          </p:cNvPr>
          <p:cNvCxnSpPr/>
          <p:nvPr/>
        </p:nvCxnSpPr>
        <p:spPr>
          <a:xfrm>
            <a:off x="2885103" y="3216068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45">
            <a:extLst>
              <a:ext uri="{FF2B5EF4-FFF2-40B4-BE49-F238E27FC236}">
                <a16:creationId xmlns:a16="http://schemas.microsoft.com/office/drawing/2014/main" id="{24872689-3214-997F-0CC9-05ACC04C3610}"/>
              </a:ext>
            </a:extLst>
          </p:cNvPr>
          <p:cNvSpPr/>
          <p:nvPr/>
        </p:nvSpPr>
        <p:spPr>
          <a:xfrm rot="10800000" flipH="1">
            <a:off x="3903112" y="3465415"/>
            <a:ext cx="972400" cy="178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2" name="Google Shape;292;p45">
            <a:extLst>
              <a:ext uri="{FF2B5EF4-FFF2-40B4-BE49-F238E27FC236}">
                <a16:creationId xmlns:a16="http://schemas.microsoft.com/office/drawing/2014/main" id="{D48E26E4-2BBF-69B1-906C-E70580F1E8CF}"/>
              </a:ext>
            </a:extLst>
          </p:cNvPr>
          <p:cNvSpPr txBox="1"/>
          <p:nvPr/>
        </p:nvSpPr>
        <p:spPr>
          <a:xfrm>
            <a:off x="3045089" y="3999681"/>
            <a:ext cx="2243600" cy="1755200"/>
          </a:xfrm>
          <a:prstGeom prst="rect">
            <a:avLst/>
          </a:prstGeom>
          <a:solidFill>
            <a:srgbClr val="F3F3F3"/>
          </a:solidFill>
          <a:ln w="38100">
            <a:solidFill>
              <a:srgbClr val="FF0000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 dirty="0">
                <a:latin typeface="Roboto"/>
                <a:ea typeface="Roboto"/>
                <a:cs typeface="Roboto"/>
                <a:sym typeface="Roboto"/>
              </a:rPr>
              <a:t>Step 4: Draft a preliminary schema using a consensus approach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endParaRPr sz="1067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 dirty="0">
                <a:latin typeface="Roboto"/>
                <a:ea typeface="Roboto"/>
                <a:cs typeface="Roboto"/>
                <a:sym typeface="Roboto"/>
              </a:rPr>
              <a:t>Draft specification using existing terminology and formats. Develop new vocabulary following best semantic and ontology practices.</a:t>
            </a:r>
            <a:endParaRPr sz="1067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45">
            <a:extLst>
              <a:ext uri="{FF2B5EF4-FFF2-40B4-BE49-F238E27FC236}">
                <a16:creationId xmlns:a16="http://schemas.microsoft.com/office/drawing/2014/main" id="{2CA7F2DF-8D2E-5FA3-F428-A43CA5148CFC}"/>
              </a:ext>
            </a:extLst>
          </p:cNvPr>
          <p:cNvCxnSpPr/>
          <p:nvPr/>
        </p:nvCxnSpPr>
        <p:spPr>
          <a:xfrm rot="10800000">
            <a:off x="3903572" y="3465828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45">
            <a:extLst>
              <a:ext uri="{FF2B5EF4-FFF2-40B4-BE49-F238E27FC236}">
                <a16:creationId xmlns:a16="http://schemas.microsoft.com/office/drawing/2014/main" id="{5C4EC5DB-ABFB-81E9-A8D8-8CF984383B58}"/>
              </a:ext>
            </a:extLst>
          </p:cNvPr>
          <p:cNvSpPr/>
          <p:nvPr/>
        </p:nvSpPr>
        <p:spPr>
          <a:xfrm>
            <a:off x="4925813" y="3465865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" name="Google Shape;295;p45">
            <a:extLst>
              <a:ext uri="{FF2B5EF4-FFF2-40B4-BE49-F238E27FC236}">
                <a16:creationId xmlns:a16="http://schemas.microsoft.com/office/drawing/2014/main" id="{BCBA86ED-55B6-9BBC-5F8B-A8488C940C60}"/>
              </a:ext>
            </a:extLst>
          </p:cNvPr>
          <p:cNvSpPr txBox="1"/>
          <p:nvPr/>
        </p:nvSpPr>
        <p:spPr>
          <a:xfrm>
            <a:off x="4839463" y="1374848"/>
            <a:ext cx="188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5: Develop interchange mappings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Facilitate data sharing by mapping to downstream databases. Use exchange formats and tools to automate transformations between resources.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6" name="Google Shape;296;p45">
            <a:extLst>
              <a:ext uri="{FF2B5EF4-FFF2-40B4-BE49-F238E27FC236}">
                <a16:creationId xmlns:a16="http://schemas.microsoft.com/office/drawing/2014/main" id="{8DB420EF-B14D-30D4-CF40-529B5963659E}"/>
              </a:ext>
            </a:extLst>
          </p:cNvPr>
          <p:cNvCxnSpPr/>
          <p:nvPr/>
        </p:nvCxnSpPr>
        <p:spPr>
          <a:xfrm>
            <a:off x="4929309" y="3216068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45">
            <a:extLst>
              <a:ext uri="{FF2B5EF4-FFF2-40B4-BE49-F238E27FC236}">
                <a16:creationId xmlns:a16="http://schemas.microsoft.com/office/drawing/2014/main" id="{95E26980-B586-25EE-D012-3C4C3C4DFAB9}"/>
              </a:ext>
            </a:extLst>
          </p:cNvPr>
          <p:cNvSpPr/>
          <p:nvPr/>
        </p:nvSpPr>
        <p:spPr>
          <a:xfrm rot="10800000" flipH="1">
            <a:off x="5942685" y="3465015"/>
            <a:ext cx="958800" cy="178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8" name="Google Shape;298;p45">
            <a:extLst>
              <a:ext uri="{FF2B5EF4-FFF2-40B4-BE49-F238E27FC236}">
                <a16:creationId xmlns:a16="http://schemas.microsoft.com/office/drawing/2014/main" id="{609B9309-4D71-5802-98C6-D5A0D4B6E92B}"/>
              </a:ext>
            </a:extLst>
          </p:cNvPr>
          <p:cNvSpPr txBox="1"/>
          <p:nvPr/>
        </p:nvSpPr>
        <p:spPr>
          <a:xfrm>
            <a:off x="5364907" y="4019581"/>
            <a:ext cx="21908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6: Develop materials to support operationalizing the specification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Create reference guides and curation protocols. Integrate the specification in data management tools to create a clear path to implementation.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p45">
            <a:extLst>
              <a:ext uri="{FF2B5EF4-FFF2-40B4-BE49-F238E27FC236}">
                <a16:creationId xmlns:a16="http://schemas.microsoft.com/office/drawing/2014/main" id="{D69088F6-7A9C-B9C5-B97F-48C68BE6F9E2}"/>
              </a:ext>
            </a:extLst>
          </p:cNvPr>
          <p:cNvCxnSpPr/>
          <p:nvPr/>
        </p:nvCxnSpPr>
        <p:spPr>
          <a:xfrm rot="10800000">
            <a:off x="5940512" y="3465828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" name="Google Shape;300;p45">
            <a:extLst>
              <a:ext uri="{FF2B5EF4-FFF2-40B4-BE49-F238E27FC236}">
                <a16:creationId xmlns:a16="http://schemas.microsoft.com/office/drawing/2014/main" id="{6691B30C-3098-ACDC-5AB3-6B0B87CAB57A}"/>
              </a:ext>
            </a:extLst>
          </p:cNvPr>
          <p:cNvSpPr txBox="1"/>
          <p:nvPr/>
        </p:nvSpPr>
        <p:spPr>
          <a:xfrm>
            <a:off x="6833463" y="1353248"/>
            <a:ext cx="188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7: Testing, testing, and more testing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Iteratively test, review, and improve the specification package using real data, data collection, and data management practices.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5">
            <a:extLst>
              <a:ext uri="{FF2B5EF4-FFF2-40B4-BE49-F238E27FC236}">
                <a16:creationId xmlns:a16="http://schemas.microsoft.com/office/drawing/2014/main" id="{C94E5E7F-39A3-349D-3214-B7BE2547CD5E}"/>
              </a:ext>
            </a:extLst>
          </p:cNvPr>
          <p:cNvSpPr txBox="1"/>
          <p:nvPr/>
        </p:nvSpPr>
        <p:spPr>
          <a:xfrm>
            <a:off x="7639468" y="4019581"/>
            <a:ext cx="181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8: Document real-world implementations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Gather real world examples of implementations to demonstrate utility and use.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680D4E53-25C8-9D22-0FE8-4D5144386416}"/>
              </a:ext>
            </a:extLst>
          </p:cNvPr>
          <p:cNvSpPr/>
          <p:nvPr/>
        </p:nvSpPr>
        <p:spPr>
          <a:xfrm>
            <a:off x="8999176" y="3464481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3" name="Google Shape;303;p45">
            <a:extLst>
              <a:ext uri="{FF2B5EF4-FFF2-40B4-BE49-F238E27FC236}">
                <a16:creationId xmlns:a16="http://schemas.microsoft.com/office/drawing/2014/main" id="{DB49A00D-B222-864F-1AA2-FD5FD0A0E2B7}"/>
              </a:ext>
            </a:extLst>
          </p:cNvPr>
          <p:cNvSpPr txBox="1"/>
          <p:nvPr/>
        </p:nvSpPr>
        <p:spPr>
          <a:xfrm>
            <a:off x="8827496" y="1352181"/>
            <a:ext cx="188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9: Update the specification as needs evolve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Use version control, document discussions, encourage transparency, engage the community for feedback, and track issues.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4" name="Google Shape;304;p45">
            <a:extLst>
              <a:ext uri="{FF2B5EF4-FFF2-40B4-BE49-F238E27FC236}">
                <a16:creationId xmlns:a16="http://schemas.microsoft.com/office/drawing/2014/main" id="{A0D7C8FF-88C4-02E2-E9C5-B839BBD427DE}"/>
              </a:ext>
            </a:extLst>
          </p:cNvPr>
          <p:cNvCxnSpPr/>
          <p:nvPr/>
        </p:nvCxnSpPr>
        <p:spPr>
          <a:xfrm>
            <a:off x="8995920" y="3216068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5" name="Google Shape;305;p45">
            <a:extLst>
              <a:ext uri="{FF2B5EF4-FFF2-40B4-BE49-F238E27FC236}">
                <a16:creationId xmlns:a16="http://schemas.microsoft.com/office/drawing/2014/main" id="{6E618B0C-145B-2B39-55BC-8C9D4B0395A0}"/>
              </a:ext>
            </a:extLst>
          </p:cNvPr>
          <p:cNvSpPr txBox="1"/>
          <p:nvPr/>
        </p:nvSpPr>
        <p:spPr>
          <a:xfrm>
            <a:off x="9550801" y="4019581"/>
            <a:ext cx="2015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10: Encourage community participation in standards development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Share/disseminate novel standardized vocabulary and the complete specification schema.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45">
            <a:extLst>
              <a:ext uri="{FF2B5EF4-FFF2-40B4-BE49-F238E27FC236}">
                <a16:creationId xmlns:a16="http://schemas.microsoft.com/office/drawing/2014/main" id="{C62EA3A0-2421-59B1-5056-D768E8ECC488}"/>
              </a:ext>
            </a:extLst>
          </p:cNvPr>
          <p:cNvCxnSpPr/>
          <p:nvPr/>
        </p:nvCxnSpPr>
        <p:spPr>
          <a:xfrm rot="10800000">
            <a:off x="10014391" y="3465828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7" name="Google Shape;307;p45">
            <a:extLst>
              <a:ext uri="{FF2B5EF4-FFF2-40B4-BE49-F238E27FC236}">
                <a16:creationId xmlns:a16="http://schemas.microsoft.com/office/drawing/2014/main" id="{54023D9D-A411-A77C-7CF6-54993C34D32B}"/>
              </a:ext>
            </a:extLst>
          </p:cNvPr>
          <p:cNvGrpSpPr/>
          <p:nvPr/>
        </p:nvGrpSpPr>
        <p:grpSpPr>
          <a:xfrm>
            <a:off x="10014397" y="3464481"/>
            <a:ext cx="978239" cy="178400"/>
            <a:chOff x="7353646" y="2581800"/>
            <a:chExt cx="733679" cy="133800"/>
          </a:xfrm>
        </p:grpSpPr>
        <p:sp>
          <p:nvSpPr>
            <p:cNvPr id="308" name="Google Shape;308;p45">
              <a:extLst>
                <a:ext uri="{FF2B5EF4-FFF2-40B4-BE49-F238E27FC236}">
                  <a16:creationId xmlns:a16="http://schemas.microsoft.com/office/drawing/2014/main" id="{AA048828-5BD6-54FA-EAE9-67213450575E}"/>
                </a:ext>
              </a:extLst>
            </p:cNvPr>
            <p:cNvSpPr/>
            <p:nvPr/>
          </p:nvSpPr>
          <p:spPr>
            <a:xfrm rot="10800000" flipH="1">
              <a:off x="7353646" y="2581800"/>
              <a:ext cx="661500" cy="1335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45">
              <a:extLst>
                <a:ext uri="{FF2B5EF4-FFF2-40B4-BE49-F238E27FC236}">
                  <a16:creationId xmlns:a16="http://schemas.microsoft.com/office/drawing/2014/main" id="{3C97FAA6-BC69-9F33-BB3C-832C414F2B59}"/>
                </a:ext>
              </a:extLst>
            </p:cNvPr>
            <p:cNvSpPr/>
            <p:nvPr/>
          </p:nvSpPr>
          <p:spPr>
            <a:xfrm rot="5400000">
              <a:off x="7983825" y="2612100"/>
              <a:ext cx="133800" cy="73200"/>
            </a:xfrm>
            <a:prstGeom prst="triangle">
              <a:avLst>
                <a:gd name="adj" fmla="val 50000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</p:grpSp>
      <p:sp>
        <p:nvSpPr>
          <p:cNvPr id="310" name="Google Shape;310;p45">
            <a:extLst>
              <a:ext uri="{FF2B5EF4-FFF2-40B4-BE49-F238E27FC236}">
                <a16:creationId xmlns:a16="http://schemas.microsoft.com/office/drawing/2014/main" id="{3DD05AA1-5C96-9E40-D3A6-7ECD0850CFB6}"/>
              </a:ext>
            </a:extLst>
          </p:cNvPr>
          <p:cNvSpPr/>
          <p:nvPr/>
        </p:nvSpPr>
        <p:spPr>
          <a:xfrm>
            <a:off x="854268" y="3465415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" name="Google Shape;311;p45">
            <a:extLst>
              <a:ext uri="{FF2B5EF4-FFF2-40B4-BE49-F238E27FC236}">
                <a16:creationId xmlns:a16="http://schemas.microsoft.com/office/drawing/2014/main" id="{49452DBF-5AE1-836A-BFD2-EF2B0976C0AD}"/>
              </a:ext>
            </a:extLst>
          </p:cNvPr>
          <p:cNvSpPr txBox="1"/>
          <p:nvPr/>
        </p:nvSpPr>
        <p:spPr>
          <a:xfrm>
            <a:off x="528463" y="1374748"/>
            <a:ext cx="15124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1: Identify need for the specification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endParaRPr sz="1067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Define the challenge that could be solved by a new data standard.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2" name="Google Shape;312;p45">
            <a:extLst>
              <a:ext uri="{FF2B5EF4-FFF2-40B4-BE49-F238E27FC236}">
                <a16:creationId xmlns:a16="http://schemas.microsoft.com/office/drawing/2014/main" id="{F1D8647A-7A3E-6AA3-B964-60D2A8AABBB7}"/>
              </a:ext>
            </a:extLst>
          </p:cNvPr>
          <p:cNvCxnSpPr/>
          <p:nvPr/>
        </p:nvCxnSpPr>
        <p:spPr>
          <a:xfrm>
            <a:off x="848164" y="3216068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3" name="Google Shape;313;p45">
            <a:extLst>
              <a:ext uri="{FF2B5EF4-FFF2-40B4-BE49-F238E27FC236}">
                <a16:creationId xmlns:a16="http://schemas.microsoft.com/office/drawing/2014/main" id="{892B2186-7963-B9BA-0EAB-2D06B8B068B7}"/>
              </a:ext>
            </a:extLst>
          </p:cNvPr>
          <p:cNvGrpSpPr/>
          <p:nvPr/>
        </p:nvGrpSpPr>
        <p:grpSpPr>
          <a:xfrm>
            <a:off x="6951759" y="3215401"/>
            <a:ext cx="970491" cy="427347"/>
            <a:chOff x="3482070" y="2892465"/>
            <a:chExt cx="580854" cy="320510"/>
          </a:xfrm>
        </p:grpSpPr>
        <p:sp>
          <p:nvSpPr>
            <p:cNvPr id="314" name="Google Shape;314;p45">
              <a:extLst>
                <a:ext uri="{FF2B5EF4-FFF2-40B4-BE49-F238E27FC236}">
                  <a16:creationId xmlns:a16="http://schemas.microsoft.com/office/drawing/2014/main" id="{22E06668-AA93-9729-31EC-27CF33123D31}"/>
                </a:ext>
              </a:extLst>
            </p:cNvPr>
            <p:cNvSpPr/>
            <p:nvPr/>
          </p:nvSpPr>
          <p:spPr>
            <a:xfrm>
              <a:off x="3485724" y="3079475"/>
              <a:ext cx="577200" cy="1335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15" name="Google Shape;315;p45">
              <a:extLst>
                <a:ext uri="{FF2B5EF4-FFF2-40B4-BE49-F238E27FC236}">
                  <a16:creationId xmlns:a16="http://schemas.microsoft.com/office/drawing/2014/main" id="{B7CB8745-8178-4040-7C7F-1BA4C47BB48D}"/>
                </a:ext>
              </a:extLst>
            </p:cNvPr>
            <p:cNvCxnSpPr/>
            <p:nvPr/>
          </p:nvCxnSpPr>
          <p:spPr>
            <a:xfrm>
              <a:off x="3482070" y="2892465"/>
              <a:ext cx="0" cy="319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16" name="Google Shape;316;p45">
            <a:extLst>
              <a:ext uri="{FF2B5EF4-FFF2-40B4-BE49-F238E27FC236}">
                <a16:creationId xmlns:a16="http://schemas.microsoft.com/office/drawing/2014/main" id="{5A99D967-1468-6A37-2B43-6C8989F3B12C}"/>
              </a:ext>
            </a:extLst>
          </p:cNvPr>
          <p:cNvGrpSpPr/>
          <p:nvPr/>
        </p:nvGrpSpPr>
        <p:grpSpPr>
          <a:xfrm rot="10800000" flipH="1">
            <a:off x="7969828" y="3465148"/>
            <a:ext cx="978512" cy="427347"/>
            <a:chOff x="3542880" y="2892465"/>
            <a:chExt cx="585655" cy="320510"/>
          </a:xfrm>
        </p:grpSpPr>
        <p:sp>
          <p:nvSpPr>
            <p:cNvPr id="317" name="Google Shape;317;p45">
              <a:extLst>
                <a:ext uri="{FF2B5EF4-FFF2-40B4-BE49-F238E27FC236}">
                  <a16:creationId xmlns:a16="http://schemas.microsoft.com/office/drawing/2014/main" id="{DE194B5D-4C70-3CDB-E22B-D62BFCD79822}"/>
                </a:ext>
              </a:extLst>
            </p:cNvPr>
            <p:cNvSpPr/>
            <p:nvPr/>
          </p:nvSpPr>
          <p:spPr>
            <a:xfrm>
              <a:off x="3546534" y="3079475"/>
              <a:ext cx="582000" cy="1335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18" name="Google Shape;318;p45">
              <a:extLst>
                <a:ext uri="{FF2B5EF4-FFF2-40B4-BE49-F238E27FC236}">
                  <a16:creationId xmlns:a16="http://schemas.microsoft.com/office/drawing/2014/main" id="{F8B97FB0-BAA2-2366-A398-77519086989C}"/>
                </a:ext>
              </a:extLst>
            </p:cNvPr>
            <p:cNvCxnSpPr/>
            <p:nvPr/>
          </p:nvCxnSpPr>
          <p:spPr>
            <a:xfrm>
              <a:off x="3542880" y="2892465"/>
              <a:ext cx="0" cy="319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9" name="Google Shape;319;p45">
            <a:extLst>
              <a:ext uri="{FF2B5EF4-FFF2-40B4-BE49-F238E27FC236}">
                <a16:creationId xmlns:a16="http://schemas.microsoft.com/office/drawing/2014/main" id="{82FE8FFA-A4A4-B7C0-CE54-287430979538}"/>
              </a:ext>
            </a:extLst>
          </p:cNvPr>
          <p:cNvSpPr txBox="1"/>
          <p:nvPr/>
        </p:nvSpPr>
        <p:spPr>
          <a:xfrm>
            <a:off x="2147529" y="1373948"/>
            <a:ext cx="25864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 dirty="0">
                <a:latin typeface="Roboto"/>
                <a:ea typeface="Roboto"/>
                <a:cs typeface="Roboto"/>
                <a:sym typeface="Roboto"/>
              </a:rPr>
              <a:t>Step 3: Perform a data needs assessment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endParaRPr sz="1067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 dirty="0">
                <a:latin typeface="Roboto"/>
                <a:ea typeface="Roboto"/>
                <a:cs typeface="Roboto"/>
                <a:sym typeface="Roboto"/>
              </a:rPr>
              <a:t>Make a list of relevant stakeholders and conduct consultations. Review existing resources (standards, databases, collection instruments, etc.). Summarize anticipated analytical needs from different use cases.</a:t>
            </a:r>
            <a:endParaRPr sz="10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6AC45-CD64-A5FB-A901-3614CF11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55383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25</a:t>
            </a:fld>
            <a:endParaRPr lang="en-CA" sz="16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D43AB4-1F3A-2881-D8AA-B920A82C262B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4" name="Picture 3" descr="Bioinformatics">
              <a:extLst>
                <a:ext uri="{FF2B5EF4-FFF2-40B4-BE49-F238E27FC236}">
                  <a16:creationId xmlns:a16="http://schemas.microsoft.com/office/drawing/2014/main" id="{833FE341-B469-C066-E27C-DCE478BEC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787B1AA-0A24-F176-F67F-161590C4E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549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38"/>
          <p:cNvGrpSpPr/>
          <p:nvPr/>
        </p:nvGrpSpPr>
        <p:grpSpPr>
          <a:xfrm>
            <a:off x="7601284" y="1240721"/>
            <a:ext cx="4806616" cy="3887401"/>
            <a:chOff x="7576893" y="1743780"/>
            <a:chExt cx="4806616" cy="3887401"/>
          </a:xfrm>
        </p:grpSpPr>
        <p:grpSp>
          <p:nvGrpSpPr>
            <p:cNvPr id="263" name="Google Shape;263;p38"/>
            <p:cNvGrpSpPr/>
            <p:nvPr/>
          </p:nvGrpSpPr>
          <p:grpSpPr>
            <a:xfrm>
              <a:off x="7576893" y="1743780"/>
              <a:ext cx="3695240" cy="3792149"/>
              <a:chOff x="8004962" y="2202369"/>
              <a:chExt cx="3695240" cy="3792149"/>
            </a:xfrm>
          </p:grpSpPr>
          <p:pic>
            <p:nvPicPr>
              <p:cNvPr id="264" name="Google Shape;264;p3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264198" y="2220943"/>
                <a:ext cx="3436004" cy="3773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5" name="Google Shape;265;p38"/>
              <p:cNvSpPr/>
              <p:nvPr/>
            </p:nvSpPr>
            <p:spPr>
              <a:xfrm>
                <a:off x="8004962" y="2202369"/>
                <a:ext cx="924601" cy="1709502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algn="ctr"/>
                <a:endParaRPr sz="186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p38"/>
            <p:cNvSpPr txBox="1"/>
            <p:nvPr/>
          </p:nvSpPr>
          <p:spPr>
            <a:xfrm>
              <a:off x="8242478" y="5354222"/>
              <a:ext cx="172226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Lager beer [BeerO:1234]</a:t>
              </a:r>
              <a:endParaRPr sz="1467"/>
            </a:p>
          </p:txBody>
        </p:sp>
        <p:sp>
          <p:nvSpPr>
            <p:cNvPr id="267" name="Google Shape;267;p38"/>
            <p:cNvSpPr txBox="1"/>
            <p:nvPr/>
          </p:nvSpPr>
          <p:spPr>
            <a:xfrm>
              <a:off x="10535809" y="2725827"/>
              <a:ext cx="1847700" cy="9542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r>
                <a:rPr lang="en" sz="1867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has_ingredient</a:t>
              </a:r>
              <a:endParaRPr sz="1867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en" sz="1867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has_quality</a:t>
              </a:r>
              <a:endParaRPr sz="1867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en" sz="1867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produced_by</a:t>
              </a:r>
              <a:endParaRPr sz="1867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38"/>
          <p:cNvSpPr txBox="1"/>
          <p:nvPr/>
        </p:nvSpPr>
        <p:spPr>
          <a:xfrm>
            <a:off x="1235647" y="217493"/>
            <a:ext cx="100940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Ontologies: Built for harmonization and data linkage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370720" y="1045715"/>
            <a:ext cx="9776400" cy="1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9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(standardized) vocabulary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799"/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Hierarchy + logic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(linked data, enable classification for analyses)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799"/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799"/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Universality</a:t>
            </a:r>
            <a:endParaRPr sz="1467" dirty="0"/>
          </a:p>
          <a:p>
            <a:pPr marL="389457" indent="-347125">
              <a:buClr>
                <a:schemeClr val="dk1"/>
              </a:buClr>
              <a:buSzPts val="2300"/>
              <a:buFont typeface="Arial"/>
              <a:buChar char="•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Meanings disambiguated with URIs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indent="-330192"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Labels/Synonyms (organization-specific/interoperability)</a:t>
            </a:r>
            <a:endParaRPr sz="1467" dirty="0"/>
          </a:p>
          <a:p>
            <a:pPr marL="338658" indent="-330192"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Principles and practices to enable reuse (BFO, RO)</a:t>
            </a:r>
            <a:endParaRPr sz="1467" dirty="0"/>
          </a:p>
          <a:p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endParaRPr sz="1467" dirty="0"/>
          </a:p>
          <a:p>
            <a:pPr marL="338658" indent="-330192"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of practice (OBO Foundry, &gt;200 interop ontologies)</a:t>
            </a:r>
            <a:endParaRPr sz="1467" dirty="0"/>
          </a:p>
          <a:p>
            <a:pPr marL="338658" indent="-330192"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Registries/Portals 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(EBI OLS, </a:t>
            </a:r>
            <a:r>
              <a:rPr lang="en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Ontobee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BioPortal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67" dirty="0"/>
          </a:p>
          <a:p>
            <a:pPr marL="338658" indent="-330192"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Languages/Tools 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(Protégé, </a:t>
            </a:r>
            <a:r>
              <a:rPr lang="en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LinkML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Robot, </a:t>
            </a:r>
            <a:r>
              <a:rPr lang="en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OntoFox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67" dirty="0"/>
          </a:p>
          <a:p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FAIR</a:t>
            </a:r>
            <a:endParaRPr sz="1467" b="1" dirty="0"/>
          </a:p>
          <a:p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799"/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467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9FEBFD7-5926-8304-7F8B-B4C5A4AB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26</a:t>
            </a:fld>
            <a:endParaRPr lang="en-CA" sz="16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DD5576-BA6F-5D28-6BD9-E0720CDE65D8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5" name="Picture 4" descr="Bioinformatics">
              <a:extLst>
                <a:ext uri="{FF2B5EF4-FFF2-40B4-BE49-F238E27FC236}">
                  <a16:creationId xmlns:a16="http://schemas.microsoft.com/office/drawing/2014/main" id="{E4AD751E-7A92-E5C5-50F2-CB15D74F1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932EC51-7FE1-BF55-F9A6-7D48319EF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166DB1-98BC-1D22-AA18-DA19B133DE7F}"/>
              </a:ext>
            </a:extLst>
          </p:cNvPr>
          <p:cNvSpPr txBox="1"/>
          <p:nvPr/>
        </p:nvSpPr>
        <p:spPr>
          <a:xfrm>
            <a:off x="512098" y="5442953"/>
            <a:ext cx="7650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Common, findable, interoperable, accessible, interoperable language</a:t>
            </a:r>
          </a:p>
        </p:txBody>
      </p:sp>
    </p:spTree>
    <p:extLst>
      <p:ext uri="{BB962C8B-B14F-4D97-AF65-F5344CB8AC3E}">
        <p14:creationId xmlns:p14="http://schemas.microsoft.com/office/powerpoint/2010/main" val="315478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72;p33">
            <a:extLst>
              <a:ext uri="{FF2B5EF4-FFF2-40B4-BE49-F238E27FC236}">
                <a16:creationId xmlns:a16="http://schemas.microsoft.com/office/drawing/2014/main" id="{15A89D4D-DA8B-CDBC-2D17-438A1868DC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-620" b="619"/>
          <a:stretch/>
        </p:blipFill>
        <p:spPr>
          <a:xfrm>
            <a:off x="734251" y="121294"/>
            <a:ext cx="4021874" cy="310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1;p33">
            <a:extLst>
              <a:ext uri="{FF2B5EF4-FFF2-40B4-BE49-F238E27FC236}">
                <a16:creationId xmlns:a16="http://schemas.microsoft.com/office/drawing/2014/main" id="{6304CD49-6C58-9472-56D2-1B610DBEE1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465" b="-28"/>
          <a:stretch/>
        </p:blipFill>
        <p:spPr>
          <a:xfrm>
            <a:off x="201005" y="3429000"/>
            <a:ext cx="5499402" cy="260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0;p33">
            <a:extLst>
              <a:ext uri="{FF2B5EF4-FFF2-40B4-BE49-F238E27FC236}">
                <a16:creationId xmlns:a16="http://schemas.microsoft.com/office/drawing/2014/main" id="{19AA46C0-38B6-1E5E-D49C-63A9A80230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-5663"/>
          <a:stretch/>
        </p:blipFill>
        <p:spPr>
          <a:xfrm>
            <a:off x="5742904" y="322971"/>
            <a:ext cx="6248091" cy="39424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FEC43-B592-525E-B6C4-05A26E57BA71}"/>
              </a:ext>
            </a:extLst>
          </p:cNvPr>
          <p:cNvSpPr txBox="1"/>
          <p:nvPr/>
        </p:nvSpPr>
        <p:spPr>
          <a:xfrm>
            <a:off x="6742556" y="4214906"/>
            <a:ext cx="44196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Protégé/OWL: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Label, definition,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Synonyms, cross-references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Hierarchy (parent-child 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Relations, axioms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Identifier tracking</a:t>
            </a:r>
          </a:p>
          <a:p>
            <a:r>
              <a:rPr lang="en-US" dirty="0"/>
              <a:t>OBO: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Identifier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practices (e.g. reuse/orthogonality)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ECF25-7CAE-36C7-F464-287F1948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27</a:t>
            </a:fld>
            <a:endParaRPr lang="en-CA" sz="16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4AF2C1-3C1B-60B1-5D5A-AF6FE17C8804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7" name="Picture 6" descr="Bioinformatics">
              <a:extLst>
                <a:ext uri="{FF2B5EF4-FFF2-40B4-BE49-F238E27FC236}">
                  <a16:creationId xmlns:a16="http://schemas.microsoft.com/office/drawing/2014/main" id="{340D426C-F6B4-ECD5-AEAE-AEE43769B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938165F-A8C3-27F3-0E95-B574DC6A9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21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/>
          <p:nvPr/>
        </p:nvSpPr>
        <p:spPr>
          <a:xfrm>
            <a:off x="1498600" y="-143670"/>
            <a:ext cx="9194800" cy="1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36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Gen</a:t>
            </a:r>
            <a:r>
              <a:rPr lang="en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omic </a:t>
            </a:r>
            <a:r>
              <a:rPr lang="en" sz="36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Epi</a:t>
            </a:r>
            <a:r>
              <a:rPr lang="en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demiology </a:t>
            </a:r>
            <a:r>
              <a:rPr lang="en" sz="36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3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ntology</a:t>
            </a:r>
            <a:r>
              <a:rPr lang="en" sz="32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" sz="32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GenEpiO</a:t>
            </a:r>
            <a:r>
              <a:rPr lang="en" sz="32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67" dirty="0"/>
          </a:p>
          <a:p>
            <a:pPr algn="ctr"/>
            <a:endParaRPr sz="800" dirty="0"/>
          </a:p>
        </p:txBody>
      </p:sp>
      <p:sp>
        <p:nvSpPr>
          <p:cNvPr id="432" name="Google Shape;432;p39"/>
          <p:cNvSpPr txBox="1"/>
          <p:nvPr/>
        </p:nvSpPr>
        <p:spPr>
          <a:xfrm>
            <a:off x="2735437" y="652922"/>
            <a:ext cx="2847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www.genepio.org</a:t>
            </a:r>
            <a:endParaRPr sz="2400" dirty="0"/>
          </a:p>
        </p:txBody>
      </p:sp>
      <p:sp>
        <p:nvSpPr>
          <p:cNvPr id="433" name="Google Shape;433;p39"/>
          <p:cNvSpPr txBox="1"/>
          <p:nvPr/>
        </p:nvSpPr>
        <p:spPr>
          <a:xfrm>
            <a:off x="5494488" y="733034"/>
            <a:ext cx="4990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Griffiths et al (2017), </a:t>
            </a:r>
            <a:r>
              <a:rPr lang="en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Frontiers in Microbiology</a:t>
            </a:r>
            <a:endParaRPr dirty="0"/>
          </a:p>
        </p:txBody>
      </p:sp>
      <p:sp>
        <p:nvSpPr>
          <p:cNvPr id="434" name="Google Shape;434;p39"/>
          <p:cNvSpPr txBox="1"/>
          <p:nvPr/>
        </p:nvSpPr>
        <p:spPr>
          <a:xfrm>
            <a:off x="1780033" y="4487761"/>
            <a:ext cx="106121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338658" indent="-304792">
              <a:buClr>
                <a:srgbClr val="000000"/>
              </a:buClr>
              <a:buSzPts val="1400"/>
              <a:buChar char="•"/>
            </a:pPr>
            <a:r>
              <a:rPr lang="en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&gt;6500 terms for describing samples, contexts, instruments, analyses</a:t>
            </a:r>
            <a:endParaRPr sz="2400" dirty="0"/>
          </a:p>
        </p:txBody>
      </p:sp>
      <p:grpSp>
        <p:nvGrpSpPr>
          <p:cNvPr id="435" name="Google Shape;435;p39"/>
          <p:cNvGrpSpPr/>
          <p:nvPr/>
        </p:nvGrpSpPr>
        <p:grpSpPr>
          <a:xfrm>
            <a:off x="1308160" y="2031575"/>
            <a:ext cx="9575679" cy="2287734"/>
            <a:chOff x="134949" y="2112285"/>
            <a:chExt cx="7703270" cy="1918167"/>
          </a:xfrm>
        </p:grpSpPr>
        <p:pic>
          <p:nvPicPr>
            <p:cNvPr id="436" name="Google Shape;436;p39" descr="Dna research - icon by Adioma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02370" y="2242974"/>
              <a:ext cx="838491" cy="736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39" descr="Environment Icons - Download Free Vector Icons | Noun Project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767" y="2112324"/>
              <a:ext cx="1061174" cy="932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39"/>
            <p:cNvSpPr txBox="1"/>
            <p:nvPr/>
          </p:nvSpPr>
          <p:spPr>
            <a:xfrm>
              <a:off x="134949" y="3239092"/>
              <a:ext cx="1224900" cy="318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" sz="186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Environments</a:t>
              </a:r>
              <a:endParaRPr sz="1467"/>
            </a:p>
          </p:txBody>
        </p:sp>
        <p:pic>
          <p:nvPicPr>
            <p:cNvPr id="439" name="Google Shape;439;p39" descr="Adventitious Agents | Sartorius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37265" y="2167205"/>
              <a:ext cx="1010912" cy="888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39"/>
            <p:cNvSpPr txBox="1"/>
            <p:nvPr/>
          </p:nvSpPr>
          <p:spPr>
            <a:xfrm>
              <a:off x="3988389" y="3224477"/>
              <a:ext cx="1379700" cy="800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" sz="186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Assays, Methods, Devices</a:t>
              </a:r>
              <a:endParaRPr sz="1467"/>
            </a:p>
          </p:txBody>
        </p:sp>
        <p:sp>
          <p:nvSpPr>
            <p:cNvPr id="441" name="Google Shape;441;p39"/>
            <p:cNvSpPr txBox="1"/>
            <p:nvPr/>
          </p:nvSpPr>
          <p:spPr>
            <a:xfrm>
              <a:off x="5465797" y="3209659"/>
              <a:ext cx="1125600" cy="559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" sz="186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Information Entities</a:t>
              </a:r>
              <a:endParaRPr sz="1467"/>
            </a:p>
          </p:txBody>
        </p:sp>
        <p:grpSp>
          <p:nvGrpSpPr>
            <p:cNvPr id="442" name="Google Shape;442;p39"/>
            <p:cNvGrpSpPr/>
            <p:nvPr/>
          </p:nvGrpSpPr>
          <p:grpSpPr>
            <a:xfrm>
              <a:off x="1504113" y="2120256"/>
              <a:ext cx="1222115" cy="1910196"/>
              <a:chOff x="4978984" y="2320960"/>
              <a:chExt cx="1796700" cy="3195376"/>
            </a:xfrm>
          </p:grpSpPr>
          <p:pic>
            <p:nvPicPr>
              <p:cNvPr id="443" name="Google Shape;443;p39" descr="Black And White Dog Bone Icon PNG Transparent Background, Free Download  #5285 - FreeIconsPNG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049910" y="2716147"/>
                <a:ext cx="1654929" cy="16549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4" name="Google Shape;444;p39" descr="Poo Icon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5416728" y="2320960"/>
                <a:ext cx="921295" cy="9212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39"/>
              <p:cNvSpPr txBox="1"/>
              <p:nvPr/>
            </p:nvSpPr>
            <p:spPr>
              <a:xfrm>
                <a:off x="4978984" y="4177918"/>
                <a:ext cx="1796700" cy="13384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" sz="1867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Anatomy &amp; Body Products</a:t>
                </a:r>
                <a:endParaRPr sz="1467"/>
              </a:p>
            </p:txBody>
          </p:sp>
        </p:grpSp>
        <p:grpSp>
          <p:nvGrpSpPr>
            <p:cNvPr id="446" name="Google Shape;446;p39"/>
            <p:cNvGrpSpPr/>
            <p:nvPr/>
          </p:nvGrpSpPr>
          <p:grpSpPr>
            <a:xfrm>
              <a:off x="2765038" y="2112285"/>
              <a:ext cx="1225008" cy="1432908"/>
              <a:chOff x="2919239" y="2332896"/>
              <a:chExt cx="1800953" cy="2396968"/>
            </a:xfrm>
          </p:grpSpPr>
          <p:sp>
            <p:nvSpPr>
              <p:cNvPr id="447" name="Google Shape;447;p39"/>
              <p:cNvSpPr txBox="1"/>
              <p:nvPr/>
            </p:nvSpPr>
            <p:spPr>
              <a:xfrm>
                <a:off x="2919239" y="4197427"/>
                <a:ext cx="1800899" cy="532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 algn="ctr"/>
                <a:r>
                  <a:rPr lang="en" sz="1867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Taxonomy</a:t>
                </a:r>
                <a:endParaRPr sz="1467"/>
              </a:p>
            </p:txBody>
          </p:sp>
          <p:pic>
            <p:nvPicPr>
              <p:cNvPr id="448" name="Google Shape;448;p39" descr="Taxonomy Icons - Download Free Vector Icons | Noun Project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919239" y="2332896"/>
                <a:ext cx="1800953" cy="18009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9" name="Google Shape;449;p39" descr="Black info icon - Free black info icons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658515" y="2300949"/>
              <a:ext cx="722037" cy="634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39"/>
            <p:cNvSpPr txBox="1"/>
            <p:nvPr/>
          </p:nvSpPr>
          <p:spPr>
            <a:xfrm>
              <a:off x="6712619" y="3188965"/>
              <a:ext cx="1125600" cy="318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spAutoFit/>
            </a:bodyPr>
            <a:lstStyle/>
            <a:p>
              <a:pPr algn="ctr"/>
              <a:r>
                <a:rPr lang="en" sz="1867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Genomics</a:t>
              </a:r>
              <a:endParaRPr sz="1467"/>
            </a:p>
          </p:txBody>
        </p:sp>
      </p:grpSp>
      <p:sp>
        <p:nvSpPr>
          <p:cNvPr id="451" name="Google Shape;451;p39"/>
          <p:cNvSpPr txBox="1"/>
          <p:nvPr/>
        </p:nvSpPr>
        <p:spPr>
          <a:xfrm>
            <a:off x="1645400" y="1072650"/>
            <a:ext cx="8901200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133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Aim: integrating genomics, lab, clinical and epidemiological data critical for WGS-based microbial pathogen investigations</a:t>
            </a:r>
            <a:endParaRPr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168-3D8F-4FBE-E811-611ED2739E11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3FC9E479-4F9A-2534-3675-1ADDB6EC2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1F3C0F1-2363-A566-8289-265EAFDDB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3689D6-F6D7-F547-9645-8747FAC5DF7F}"/>
              </a:ext>
            </a:extLst>
          </p:cNvPr>
          <p:cNvSpPr txBox="1"/>
          <p:nvPr/>
        </p:nvSpPr>
        <p:spPr>
          <a:xfrm>
            <a:off x="4837992" y="5256011"/>
            <a:ext cx="61935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collected by [GENEPIO:0001153]</a:t>
            </a:r>
          </a:p>
          <a:p>
            <a:r>
              <a:rPr lang="en-US" dirty="0"/>
              <a:t>purpose of sampling [GENEPIO:0001198]</a:t>
            </a:r>
          </a:p>
          <a:p>
            <a:r>
              <a:rPr lang="en-US" dirty="0"/>
              <a:t>anatomical part [GENEPIO:0001214]</a:t>
            </a:r>
          </a:p>
          <a:p>
            <a:r>
              <a:rPr lang="en-US" dirty="0"/>
              <a:t>host (scientific name) [GENEPIO:0001387]</a:t>
            </a:r>
          </a:p>
          <a:p>
            <a:r>
              <a:rPr lang="en-US" dirty="0"/>
              <a:t>quality control method name [GENEPIO:0100557]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A890A-ABC2-FE20-E377-85A5D6AFD044}"/>
              </a:ext>
            </a:extLst>
          </p:cNvPr>
          <p:cNvSpPr txBox="1"/>
          <p:nvPr/>
        </p:nvSpPr>
        <p:spPr>
          <a:xfrm>
            <a:off x="1784269" y="5597247"/>
            <a:ext cx="288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Examples of terms: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C22D20D-9762-8E7D-88C9-D8AF7CA1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28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155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/>
          <p:nvPr/>
        </p:nvSpPr>
        <p:spPr>
          <a:xfrm>
            <a:off x="2640104" y="114248"/>
            <a:ext cx="6911792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r>
              <a:rPr lang="en" sz="3733" dirty="0"/>
              <a:t>Annotating data with ontologies</a:t>
            </a:r>
            <a:endParaRPr sz="3733" dirty="0">
              <a:solidFill>
                <a:srgbClr val="000000"/>
              </a:solidFill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1037392" y="843565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rgbClr val="595959"/>
                </a:solidFill>
              </a:rPr>
              <a:t>Annotating </a:t>
            </a:r>
            <a:r>
              <a:rPr lang="en" sz="2400" i="1" u="sng" dirty="0">
                <a:solidFill>
                  <a:srgbClr val="595959"/>
                </a:solidFill>
              </a:rPr>
              <a:t>data</a:t>
            </a:r>
            <a:r>
              <a:rPr lang="en" sz="2400" dirty="0">
                <a:solidFill>
                  <a:srgbClr val="595959"/>
                </a:solidFill>
              </a:rPr>
              <a:t>: adding standardized labels and IDs</a:t>
            </a:r>
            <a:endParaRPr sz="2400" dirty="0">
              <a:solidFill>
                <a:srgbClr val="595959"/>
              </a:solidFill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0" y="1788621"/>
            <a:ext cx="8342165" cy="346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 txBox="1"/>
          <p:nvPr/>
        </p:nvSpPr>
        <p:spPr>
          <a:xfrm>
            <a:off x="774699" y="5251622"/>
            <a:ext cx="1125351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CHILD Study: factors affecting the development of asthma and allergy in children</a:t>
            </a:r>
            <a:endParaRPr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Messy data collection about drug exposures</a:t>
            </a:r>
            <a:endParaRPr sz="2400" dirty="0"/>
          </a:p>
        </p:txBody>
      </p:sp>
      <p:sp>
        <p:nvSpPr>
          <p:cNvPr id="302" name="Google Shape;302;p31"/>
          <p:cNvSpPr txBox="1"/>
          <p:nvPr/>
        </p:nvSpPr>
        <p:spPr>
          <a:xfrm>
            <a:off x="1037392" y="1314906"/>
            <a:ext cx="9830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 i="1" dirty="0"/>
              <a:t>NOTE: keep original data. Curation involves interpretation &amp; subjectivity.</a:t>
            </a:r>
            <a:endParaRPr sz="1333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69D827-5FED-7434-7FAA-3DAA7FE1FA34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08E523B7-D305-6B71-C4E4-6F591E06D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D381D2E-9328-B438-296F-EA6EBCA1B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9B3572-0FAD-F397-8B0B-A2297D5E013F}"/>
              </a:ext>
            </a:extLst>
          </p:cNvPr>
          <p:cNvSpPr txBox="1"/>
          <p:nvPr/>
        </p:nvSpPr>
        <p:spPr>
          <a:xfrm>
            <a:off x="9551896" y="2585066"/>
            <a:ext cx="2476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Chemical Entities of Biological Interest</a:t>
            </a:r>
            <a:r>
              <a:rPr lang="en-CA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r>
              <a:rPr lang="en-CA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Ontology for small chemical compounds</a:t>
            </a:r>
            <a:endParaRPr lang="en-US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732603B-40A8-8DA5-BAFD-1CD5FCD3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29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78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DC5474-9E99-D8E7-B5D7-8FDA945E3F71}"/>
              </a:ext>
            </a:extLst>
          </p:cNvPr>
          <p:cNvSpPr txBox="1"/>
          <p:nvPr/>
        </p:nvSpPr>
        <p:spPr>
          <a:xfrm>
            <a:off x="3818229" y="144379"/>
            <a:ext cx="4555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Learning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1036B-9F8C-C006-5D35-4FE31CD72ED8}"/>
              </a:ext>
            </a:extLst>
          </p:cNvPr>
          <p:cNvSpPr txBox="1"/>
          <p:nvPr/>
        </p:nvSpPr>
        <p:spPr>
          <a:xfrm>
            <a:off x="853440" y="982176"/>
            <a:ext cx="107167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Name </a:t>
            </a:r>
            <a:r>
              <a:rPr lang="en-US" sz="2200" b="1" dirty="0"/>
              <a:t>different kinds </a:t>
            </a:r>
            <a:r>
              <a:rPr lang="en-US" sz="2200" dirty="0"/>
              <a:t>of data </a:t>
            </a:r>
            <a:r>
              <a:rPr lang="en-US" sz="2200" b="1" dirty="0"/>
              <a:t>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Describe the necessary resources for standards development (</a:t>
            </a:r>
            <a:r>
              <a:rPr lang="en-US" sz="2200" b="1" dirty="0"/>
              <a:t>funding, expertise, personnel</a:t>
            </a:r>
            <a:r>
              <a:rPr lang="en-US" sz="2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Describe the </a:t>
            </a:r>
            <a:r>
              <a:rPr lang="en-US" sz="2200" b="1" dirty="0"/>
              <a:t>challenges</a:t>
            </a:r>
            <a:r>
              <a:rPr lang="en-US" sz="2200" dirty="0"/>
              <a:t> of pathogen genomics contextual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Articulate data standards </a:t>
            </a:r>
            <a:r>
              <a:rPr lang="en-US" sz="2200" b="1" dirty="0"/>
              <a:t>principles and best prac</a:t>
            </a:r>
            <a:r>
              <a:rPr lang="en-US" sz="2200" dirty="0"/>
              <a:t>tices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Perform standards </a:t>
            </a:r>
            <a:r>
              <a:rPr lang="en-US" sz="2200" b="1" dirty="0"/>
              <a:t>scoping reviews </a:t>
            </a:r>
            <a:r>
              <a:rPr lang="en-US" sz="2200" dirty="0"/>
              <a:t>and </a:t>
            </a:r>
            <a:r>
              <a:rPr lang="en-US" sz="2200" b="1" dirty="0"/>
              <a:t>needs assessments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Understand benefits and functions of </a:t>
            </a:r>
            <a:r>
              <a:rPr lang="en-US" sz="2200" b="1" dirty="0"/>
              <a:t>ontologies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dirty="0"/>
              <a:t>Differentiate</a:t>
            </a:r>
            <a:r>
              <a:rPr lang="en-US" sz="2200" dirty="0"/>
              <a:t> </a:t>
            </a:r>
            <a:r>
              <a:rPr lang="en-US" sz="2200" b="1" dirty="0"/>
              <a:t>ontologies</a:t>
            </a:r>
            <a:r>
              <a:rPr lang="en-US" sz="2200" dirty="0"/>
              <a:t> from </a:t>
            </a:r>
            <a:r>
              <a:rPr lang="en-US" sz="2200" b="1" dirty="0"/>
              <a:t>specifications</a:t>
            </a:r>
            <a:r>
              <a:rPr lang="en-US" sz="2200" dirty="0"/>
              <a:t> from </a:t>
            </a:r>
            <a:r>
              <a:rPr lang="en-US" sz="2200" b="1" dirty="0"/>
              <a:t>data management tools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Use the CIDGOH </a:t>
            </a:r>
            <a:r>
              <a:rPr lang="en-US" sz="2200" b="1" dirty="0"/>
              <a:t>standards framework </a:t>
            </a:r>
            <a:r>
              <a:rPr lang="en-US" sz="2200" dirty="0"/>
              <a:t>for structuring 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Use ontology look-up services for </a:t>
            </a:r>
            <a:r>
              <a:rPr lang="en-US" sz="2200" b="1" dirty="0"/>
              <a:t>identifying appropriate standardized terms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Create a </a:t>
            </a:r>
            <a:r>
              <a:rPr lang="en-US" sz="2200" dirty="0" err="1"/>
              <a:t>LinkML</a:t>
            </a:r>
            <a:r>
              <a:rPr lang="en-US" sz="2200" dirty="0"/>
              <a:t>-style </a:t>
            </a:r>
            <a:r>
              <a:rPr lang="en-US" sz="2200" b="1" dirty="0"/>
              <a:t>specification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Learn about available </a:t>
            </a:r>
            <a:r>
              <a:rPr lang="en-US" sz="2200" b="1" dirty="0"/>
              <a:t>data collection/curation tools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Describe the importance of </a:t>
            </a:r>
            <a:r>
              <a:rPr lang="en-US" sz="2200" b="1" dirty="0"/>
              <a:t>supporting materials </a:t>
            </a:r>
            <a:r>
              <a:rPr lang="en-US" sz="2200" dirty="0"/>
              <a:t>in operationalizing standards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Describe </a:t>
            </a:r>
            <a:r>
              <a:rPr lang="en-US" sz="2200" b="1" dirty="0"/>
              <a:t>data stewardship </a:t>
            </a:r>
            <a:r>
              <a:rPr lang="en-US" sz="2200" dirty="0"/>
              <a:t>practices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9EFF46-F2C4-B8F4-F973-288DBFB3B76F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5" name="Picture 4" descr="Bioinformatics">
              <a:extLst>
                <a:ext uri="{FF2B5EF4-FFF2-40B4-BE49-F238E27FC236}">
                  <a16:creationId xmlns:a16="http://schemas.microsoft.com/office/drawing/2014/main" id="{609FFD68-CBDC-299B-F0CD-241A53053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3D33040-D0C1-6538-6034-030C11CE0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C8D910B-4F0F-282D-821B-49E10DAE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521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TextBox 5"/>
          <p:cNvSpPr txBox="1"/>
          <p:nvPr/>
        </p:nvSpPr>
        <p:spPr>
          <a:xfrm>
            <a:off x="152325" y="885184"/>
            <a:ext cx="5516955" cy="575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/>
            </a:pPr>
            <a:endParaRPr sz="1200" dirty="0"/>
          </a:p>
          <a:p>
            <a:pPr>
              <a:defRPr sz="2000"/>
            </a:pPr>
            <a:endParaRPr sz="2000" i="1" dirty="0"/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rPr lang="en-CA" sz="2800" b="1" dirty="0"/>
              <a:t>&gt;28K terms </a:t>
            </a:r>
            <a:r>
              <a:rPr lang="en-CA" sz="2800" dirty="0"/>
              <a:t>for</a:t>
            </a:r>
            <a:r>
              <a:rPr sz="2800" dirty="0"/>
              <a:t> </a:t>
            </a:r>
            <a:r>
              <a:rPr sz="2800" b="1" dirty="0"/>
              <a:t>food products</a:t>
            </a:r>
            <a:r>
              <a:rPr sz="2800" dirty="0"/>
              <a:t>, </a:t>
            </a:r>
            <a:r>
              <a:rPr sz="2800" b="1" dirty="0"/>
              <a:t>feed</a:t>
            </a:r>
            <a:r>
              <a:rPr sz="2800" dirty="0"/>
              <a:t>, </a:t>
            </a:r>
            <a:r>
              <a:rPr sz="2800" b="1" dirty="0"/>
              <a:t>sources</a:t>
            </a:r>
            <a:r>
              <a:rPr sz="2800" dirty="0"/>
              <a:t> and </a:t>
            </a:r>
            <a:r>
              <a:rPr sz="2800" b="1" dirty="0"/>
              <a:t>processes</a:t>
            </a:r>
            <a:endParaRPr lang="en-CA" sz="2800" b="1" dirty="0"/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rPr lang="en-CA" sz="2800" dirty="0">
                <a:solidFill>
                  <a:srgbClr val="FF0000"/>
                </a:solidFill>
              </a:rPr>
              <a:t>interoperable</a:t>
            </a:r>
            <a:r>
              <a:rPr lang="en-CA" sz="2800" dirty="0"/>
              <a:t> </a:t>
            </a:r>
            <a:r>
              <a:rPr lang="en-CA" sz="2800" b="1" dirty="0"/>
              <a:t>architecture (OBO Foundry)</a:t>
            </a:r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rPr sz="2800" dirty="0"/>
              <a:t>characterizes products by </a:t>
            </a:r>
            <a:r>
              <a:rPr sz="2800" b="1" dirty="0"/>
              <a:t>facets </a:t>
            </a:r>
            <a:endParaRPr lang="en-CA" sz="2800" b="1" dirty="0"/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rPr sz="2800" dirty="0"/>
              <a:t>enables </a:t>
            </a:r>
            <a:r>
              <a:rPr sz="2800" b="1" dirty="0"/>
              <a:t>mapping</a:t>
            </a:r>
            <a:r>
              <a:rPr sz="2800" dirty="0"/>
              <a:t> between </a:t>
            </a:r>
            <a:r>
              <a:rPr lang="en-CA" sz="2800" dirty="0"/>
              <a:t>international </a:t>
            </a:r>
            <a:r>
              <a:rPr sz="2800" dirty="0"/>
              <a:t>food schemes</a:t>
            </a:r>
            <a:endParaRPr lang="en-CA" sz="2800" dirty="0"/>
          </a:p>
          <a:p>
            <a:pPr marL="457200" indent="-457200">
              <a:buClr>
                <a:srgbClr val="000000"/>
              </a:buClr>
              <a:buSzPct val="100000"/>
              <a:buFont typeface="Arial"/>
              <a:buChar char="•"/>
              <a:defRPr sz="2800"/>
            </a:pPr>
            <a:r>
              <a:rPr lang="en-CA" sz="2800" b="1" dirty="0" err="1"/>
              <a:t>FoodOn</a:t>
            </a:r>
            <a:r>
              <a:rPr lang="en-CA" sz="2800" b="1" dirty="0"/>
              <a:t> consortia </a:t>
            </a:r>
            <a:r>
              <a:rPr lang="en-CA" sz="2800" dirty="0"/>
              <a:t>(safety, security, recipes, robotics/</a:t>
            </a:r>
          </a:p>
          <a:p>
            <a:pPr>
              <a:buClr>
                <a:srgbClr val="000000"/>
              </a:buClr>
              <a:buSzPct val="100000"/>
              <a:defRPr sz="2800"/>
            </a:pPr>
            <a:r>
              <a:rPr lang="en-CA" sz="2800" dirty="0"/>
              <a:t>     automation, nutrition)</a:t>
            </a:r>
            <a:endParaRPr sz="2800" dirty="0"/>
          </a:p>
          <a:p>
            <a:pPr>
              <a:defRPr sz="2800"/>
            </a:pPr>
            <a:endParaRPr sz="2800" dirty="0"/>
          </a:p>
        </p:txBody>
      </p:sp>
      <p:sp>
        <p:nvSpPr>
          <p:cNvPr id="783" name="TextBox 4"/>
          <p:cNvSpPr txBox="1"/>
          <p:nvPr/>
        </p:nvSpPr>
        <p:spPr>
          <a:xfrm>
            <a:off x="8951744" y="6382931"/>
            <a:ext cx="324025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rPr sz="20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www.foodon.org</a:t>
            </a:r>
            <a:r>
              <a:rPr sz="2000" dirty="0"/>
              <a:t>   </a:t>
            </a:r>
          </a:p>
        </p:txBody>
      </p:sp>
      <p:pic>
        <p:nvPicPr>
          <p:cNvPr id="784" name="Picture 2" descr="Picture 2"/>
          <p:cNvPicPr>
            <a:picLocks noChangeAspect="1"/>
          </p:cNvPicPr>
          <p:nvPr/>
        </p:nvPicPr>
        <p:blipFill>
          <a:blip r:embed="rId4"/>
          <a:srcRect l="10355" t="7966" r="9763" b="16209"/>
          <a:stretch>
            <a:fillRect/>
          </a:stretch>
        </p:blipFill>
        <p:spPr>
          <a:xfrm>
            <a:off x="8806342" y="132130"/>
            <a:ext cx="967290" cy="988785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Rectangle 6"/>
          <p:cNvSpPr txBox="1"/>
          <p:nvPr/>
        </p:nvSpPr>
        <p:spPr>
          <a:xfrm>
            <a:off x="4198682" y="6405857"/>
            <a:ext cx="466294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FF"/>
                </a:solidFill>
              </a:defRPr>
            </a:lvl1pPr>
          </a:lstStyle>
          <a:p>
            <a:r>
              <a:rPr sz="2000" dirty="0"/>
              <a:t>https://</a:t>
            </a:r>
            <a:r>
              <a:rPr sz="2000" dirty="0" err="1"/>
              <a:t>github.com</a:t>
            </a:r>
            <a:r>
              <a:rPr sz="2000" dirty="0"/>
              <a:t>/</a:t>
            </a:r>
            <a:r>
              <a:rPr sz="2000" dirty="0" err="1"/>
              <a:t>FoodOntology</a:t>
            </a:r>
            <a:r>
              <a:rPr sz="2000" dirty="0"/>
              <a:t>/</a:t>
            </a:r>
            <a:r>
              <a:rPr sz="2000" dirty="0" err="1"/>
              <a:t>foodon</a:t>
            </a:r>
            <a:endParaRPr sz="2000" dirty="0"/>
          </a:p>
        </p:txBody>
      </p:sp>
      <p:sp>
        <p:nvSpPr>
          <p:cNvPr id="786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314218" y="6441139"/>
            <a:ext cx="201132" cy="19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75" tIns="34275" rIns="34275" bIns="34275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86CB4B4D-7CA3-9044-876B-883B54F8677D}" type="slidenum">
              <a:rPr lang="en-CA" smtClean="0"/>
              <a:pPr/>
              <a:t>30</a:t>
            </a:fld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965749-1361-FB4D-8483-6FC1E6529EBD}"/>
              </a:ext>
            </a:extLst>
          </p:cNvPr>
          <p:cNvSpPr/>
          <p:nvPr/>
        </p:nvSpPr>
        <p:spPr>
          <a:xfrm>
            <a:off x="2694179" y="242080"/>
            <a:ext cx="5720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3600"/>
            </a:pPr>
            <a:r>
              <a:rPr lang="en-CA" b="1" dirty="0"/>
              <a:t>The Food Ontology (</a:t>
            </a:r>
            <a:r>
              <a:rPr lang="en-CA" b="1" dirty="0" err="1"/>
              <a:t>FoodOn</a:t>
            </a:r>
            <a:r>
              <a:rPr lang="en-CA" b="1" dirty="0"/>
              <a:t>)</a:t>
            </a:r>
          </a:p>
        </p:txBody>
      </p:sp>
      <p:pic>
        <p:nvPicPr>
          <p:cNvPr id="10" name="Google Shape;1511;p203" descr="Google Shape;1511;p203">
            <a:extLst>
              <a:ext uri="{FF2B5EF4-FFF2-40B4-BE49-F238E27FC236}">
                <a16:creationId xmlns:a16="http://schemas.microsoft.com/office/drawing/2014/main" id="{783017EE-F4A3-4D44-ABFD-41D03BF10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395" y="1120915"/>
            <a:ext cx="6736280" cy="48745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058E1C-FD2D-A540-BC96-1165201D102A}"/>
              </a:ext>
            </a:extLst>
          </p:cNvPr>
          <p:cNvSpPr/>
          <p:nvPr/>
        </p:nvSpPr>
        <p:spPr>
          <a:xfrm>
            <a:off x="454762" y="1067986"/>
            <a:ext cx="8654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CA" dirty="0"/>
              <a:t>Dooley, Griffiths et al (2018), </a:t>
            </a:r>
            <a:r>
              <a:rPr lang="en-CA" i="1" dirty="0"/>
              <a:t>Nature: Science of Food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C5A2C3-BEE2-F5FC-9DDD-B579D57E32D7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C53A6BC5-AB77-3B25-0A03-3344AB9BD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F142FC2-DF9F-869D-0881-26A7090269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B445ED9F-9116-677E-D0E9-664C9058B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30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59B5298-142C-D67F-17F1-E402FC9655C7}"/>
              </a:ext>
            </a:extLst>
          </p:cNvPr>
          <p:cNvGrpSpPr/>
          <p:nvPr/>
        </p:nvGrpSpPr>
        <p:grpSpPr>
          <a:xfrm>
            <a:off x="3231329" y="2956756"/>
            <a:ext cx="5046595" cy="1959928"/>
            <a:chOff x="7131731" y="4941476"/>
            <a:chExt cx="5046595" cy="19599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86EACE-0D76-F308-76DE-BACDEE5CE456}"/>
                </a:ext>
              </a:extLst>
            </p:cNvPr>
            <p:cNvSpPr txBox="1"/>
            <p:nvPr/>
          </p:nvSpPr>
          <p:spPr>
            <a:xfrm>
              <a:off x="8973983" y="5701075"/>
              <a:ext cx="12053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Food product organismal source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E9E8B2-7E8D-423E-6FF3-49A96799B0DF}"/>
                </a:ext>
              </a:extLst>
            </p:cNvPr>
            <p:cNvSpPr txBox="1"/>
            <p:nvPr/>
          </p:nvSpPr>
          <p:spPr>
            <a:xfrm>
              <a:off x="11059878" y="5673462"/>
              <a:ext cx="111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Food </a:t>
              </a:r>
            </a:p>
            <a:p>
              <a:pPr algn="ctr"/>
              <a:r>
                <a:rPr lang="en-US" dirty="0"/>
                <a:t>packaging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C3EA6-9A35-0C62-E4B4-16C56A3D5DE4}"/>
                </a:ext>
              </a:extLst>
            </p:cNvPr>
            <p:cNvGrpSpPr/>
            <p:nvPr/>
          </p:nvGrpSpPr>
          <p:grpSpPr>
            <a:xfrm>
              <a:off x="7131731" y="4941476"/>
              <a:ext cx="4530680" cy="1413178"/>
              <a:chOff x="7131731" y="4941476"/>
              <a:chExt cx="4530680" cy="1413178"/>
            </a:xfrm>
          </p:grpSpPr>
          <p:sp>
            <p:nvSpPr>
              <p:cNvPr id="7" name="Google Shape;1512;p203">
                <a:extLst>
                  <a:ext uri="{FF2B5EF4-FFF2-40B4-BE49-F238E27FC236}">
                    <a16:creationId xmlns:a16="http://schemas.microsoft.com/office/drawing/2014/main" id="{9337A491-10EA-A4E5-0FFC-6AED955D8B2C}"/>
                  </a:ext>
                </a:extLst>
              </p:cNvPr>
              <p:cNvSpPr txBox="1"/>
              <p:nvPr/>
            </p:nvSpPr>
            <p:spPr>
              <a:xfrm>
                <a:off x="7380642" y="4941476"/>
                <a:ext cx="4281769" cy="480536"/>
              </a:xfrm>
              <a:prstGeom prst="rect">
                <a:avLst/>
              </a:prstGeom>
              <a:solidFill>
                <a:srgbClr val="FFCF1A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/>
                  <a:t>“Organic mashed carrot baby food, jarred”</a:t>
                </a:r>
                <a:endParaRPr sz="16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76406F-993C-B540-422B-AE9A9BC0D33F}"/>
                  </a:ext>
                </a:extLst>
              </p:cNvPr>
              <p:cNvSpPr txBox="1"/>
              <p:nvPr/>
            </p:nvSpPr>
            <p:spPr>
              <a:xfrm>
                <a:off x="7131731" y="5708323"/>
                <a:ext cx="736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Label </a:t>
                </a:r>
              </a:p>
              <a:p>
                <a:r>
                  <a:rPr lang="en-US" dirty="0"/>
                  <a:t>claim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C3CDE63-092F-CC18-9282-F626A312F8E7}"/>
                  </a:ext>
                </a:extLst>
              </p:cNvPr>
              <p:cNvSpPr txBox="1"/>
              <p:nvPr/>
            </p:nvSpPr>
            <p:spPr>
              <a:xfrm>
                <a:off x="7803933" y="5708323"/>
                <a:ext cx="11812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Food </a:t>
                </a:r>
              </a:p>
              <a:p>
                <a:pPr algn="ctr"/>
                <a:r>
                  <a:rPr lang="en-US" dirty="0"/>
                  <a:t>processing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DDCFB9-791F-9052-42C2-C21201A1C74E}"/>
                  </a:ext>
                </a:extLst>
              </p:cNvPr>
              <p:cNvSpPr txBox="1"/>
              <p:nvPr/>
            </p:nvSpPr>
            <p:spPr>
              <a:xfrm>
                <a:off x="10032258" y="5696323"/>
                <a:ext cx="1143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Consumer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618C1C5-3ABF-CA33-BD07-9E248F1EDF6E}"/>
                  </a:ext>
                </a:extLst>
              </p:cNvPr>
              <p:cNvCxnSpPr/>
              <p:nvPr/>
            </p:nvCxnSpPr>
            <p:spPr>
              <a:xfrm>
                <a:off x="7650660" y="5285846"/>
                <a:ext cx="73948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EEC5F5C-EAA8-2438-2A2A-927C1F0A9C3C}"/>
                  </a:ext>
                </a:extLst>
              </p:cNvPr>
              <p:cNvCxnSpPr/>
              <p:nvPr/>
            </p:nvCxnSpPr>
            <p:spPr>
              <a:xfrm>
                <a:off x="8466000" y="5289656"/>
                <a:ext cx="73948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068B78F-E540-795B-4B10-42ED4DD12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9780" y="5298652"/>
                <a:ext cx="4585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961AB8D-25C3-CE30-2C13-A611FEDC8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0800" y="5298652"/>
                <a:ext cx="9005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AB1DC87-06E4-48B6-3EA3-44C6F3AC0E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8031" y="5298652"/>
                <a:ext cx="4585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BACED70-56D7-E2C3-745F-C771B0BE1BA6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7499781" y="5298652"/>
                <a:ext cx="476464" cy="40967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42271BE-634A-DE85-F253-CA2AAB2254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5079" y="5296905"/>
                <a:ext cx="322525" cy="42895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693705F-3A1D-2C48-BB47-238D22A5A247}"/>
                  </a:ext>
                </a:extLst>
              </p:cNvPr>
              <p:cNvCxnSpPr>
                <a:cxnSpLocks/>
                <a:stCxn id="4" idx="0"/>
              </p:cNvCxnSpPr>
              <p:nvPr/>
            </p:nvCxnSpPr>
            <p:spPr>
              <a:xfrm flipH="1" flipV="1">
                <a:off x="9511071" y="5343516"/>
                <a:ext cx="65564" cy="35755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091DC0E-1843-1E0F-2C97-9957E4C64C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98868" y="5324318"/>
                <a:ext cx="220559" cy="47083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47CFA47-6DDB-3DC7-6456-206ECEC277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92335" y="5343516"/>
                <a:ext cx="468604" cy="45164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Google Shape;1514;p203">
            <a:extLst>
              <a:ext uri="{FF2B5EF4-FFF2-40B4-BE49-F238E27FC236}">
                <a16:creationId xmlns:a16="http://schemas.microsoft.com/office/drawing/2014/main" id="{0E2F2E62-3AB8-1D02-15F4-445C0A4E058D}"/>
              </a:ext>
            </a:extLst>
          </p:cNvPr>
          <p:cNvSpPr txBox="1"/>
          <p:nvPr/>
        </p:nvSpPr>
        <p:spPr>
          <a:xfrm>
            <a:off x="7299615" y="5112388"/>
            <a:ext cx="4759877" cy="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FOODON:03302217 - carrot (strained, baby food)</a:t>
            </a:r>
            <a:endParaRPr dirty="0">
              <a:solidFill>
                <a:srgbClr val="990000"/>
              </a:solidFill>
            </a:endParaRPr>
          </a:p>
        </p:txBody>
      </p:sp>
      <p:sp>
        <p:nvSpPr>
          <p:cNvPr id="22" name="Google Shape;1521;p203">
            <a:extLst>
              <a:ext uri="{FF2B5EF4-FFF2-40B4-BE49-F238E27FC236}">
                <a16:creationId xmlns:a16="http://schemas.microsoft.com/office/drawing/2014/main" id="{5E733004-D60D-8241-54A0-468A80FAF047}"/>
              </a:ext>
            </a:extLst>
          </p:cNvPr>
          <p:cNvSpPr txBox="1"/>
          <p:nvPr/>
        </p:nvSpPr>
        <p:spPr>
          <a:xfrm>
            <a:off x="4864703" y="1684600"/>
            <a:ext cx="4589546" cy="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FOODON:03301570 - carrot root (raw, whole)</a:t>
            </a:r>
            <a:endParaRPr dirty="0">
              <a:solidFill>
                <a:srgbClr val="990000"/>
              </a:solidFill>
            </a:endParaRPr>
          </a:p>
        </p:txBody>
      </p:sp>
      <p:sp>
        <p:nvSpPr>
          <p:cNvPr id="24" name="Google Shape;1520;p203">
            <a:extLst>
              <a:ext uri="{FF2B5EF4-FFF2-40B4-BE49-F238E27FC236}">
                <a16:creationId xmlns:a16="http://schemas.microsoft.com/office/drawing/2014/main" id="{309473D8-E739-C0AC-9537-1ED8A0814683}"/>
              </a:ext>
            </a:extLst>
          </p:cNvPr>
          <p:cNvSpPr txBox="1"/>
          <p:nvPr/>
        </p:nvSpPr>
        <p:spPr>
          <a:xfrm>
            <a:off x="1829324" y="2313708"/>
            <a:ext cx="365586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FOODON:03430119 – food (mashed)</a:t>
            </a:r>
            <a:endParaRPr dirty="0">
              <a:solidFill>
                <a:srgbClr val="990000"/>
              </a:solidFill>
            </a:endParaRPr>
          </a:p>
        </p:txBody>
      </p:sp>
      <p:sp>
        <p:nvSpPr>
          <p:cNvPr id="25" name="Google Shape;1523;p203">
            <a:extLst>
              <a:ext uri="{FF2B5EF4-FFF2-40B4-BE49-F238E27FC236}">
                <a16:creationId xmlns:a16="http://schemas.microsoft.com/office/drawing/2014/main" id="{34DE3353-4A5F-AC4A-F4A9-CFBD6692E928}"/>
              </a:ext>
            </a:extLst>
          </p:cNvPr>
          <p:cNvSpPr txBox="1"/>
          <p:nvPr/>
        </p:nvSpPr>
        <p:spPr>
          <a:xfrm>
            <a:off x="4119199" y="5907368"/>
            <a:ext cx="3355661" cy="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NCBITaxon:4039 - Daucus carota</a:t>
            </a:r>
            <a:endParaRPr dirty="0">
              <a:solidFill>
                <a:srgbClr val="990000"/>
              </a:solidFill>
            </a:endParaRPr>
          </a:p>
        </p:txBody>
      </p:sp>
      <p:sp>
        <p:nvSpPr>
          <p:cNvPr id="26" name="Google Shape;1517;p203">
            <a:extLst>
              <a:ext uri="{FF2B5EF4-FFF2-40B4-BE49-F238E27FC236}">
                <a16:creationId xmlns:a16="http://schemas.microsoft.com/office/drawing/2014/main" id="{D67524CD-3ACA-7E7F-C30A-9D139BCB8E5D}"/>
              </a:ext>
            </a:extLst>
          </p:cNvPr>
          <p:cNvSpPr txBox="1"/>
          <p:nvPr/>
        </p:nvSpPr>
        <p:spPr>
          <a:xfrm>
            <a:off x="4147592" y="5258685"/>
            <a:ext cx="3968527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FOODON:03411227 - carrot plant</a:t>
            </a:r>
            <a:endParaRPr dirty="0">
              <a:solidFill>
                <a:srgbClr val="990000"/>
              </a:solidFill>
            </a:endParaRPr>
          </a:p>
        </p:txBody>
      </p:sp>
      <p:sp>
        <p:nvSpPr>
          <p:cNvPr id="27" name="Google Shape;1516;p203">
            <a:extLst>
              <a:ext uri="{FF2B5EF4-FFF2-40B4-BE49-F238E27FC236}">
                <a16:creationId xmlns:a16="http://schemas.microsoft.com/office/drawing/2014/main" id="{16659C36-6809-DCE2-7F07-A6BBAE0512FF}"/>
              </a:ext>
            </a:extLst>
          </p:cNvPr>
          <p:cNvSpPr txBox="1"/>
          <p:nvPr/>
        </p:nvSpPr>
        <p:spPr>
          <a:xfrm>
            <a:off x="7275118" y="4752252"/>
            <a:ext cx="4916882" cy="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FOODON:03510266 – infant as food consumer</a:t>
            </a:r>
            <a:endParaRPr dirty="0">
              <a:solidFill>
                <a:srgbClr val="990000"/>
              </a:solidFill>
            </a:endParaRPr>
          </a:p>
        </p:txBody>
      </p:sp>
      <p:sp>
        <p:nvSpPr>
          <p:cNvPr id="28" name="Google Shape;1518;p203">
            <a:extLst>
              <a:ext uri="{FF2B5EF4-FFF2-40B4-BE49-F238E27FC236}">
                <a16:creationId xmlns:a16="http://schemas.microsoft.com/office/drawing/2014/main" id="{6FD71736-8487-B483-5E24-FC621CF54A06}"/>
              </a:ext>
            </a:extLst>
          </p:cNvPr>
          <p:cNvSpPr txBox="1"/>
          <p:nvPr/>
        </p:nvSpPr>
        <p:spPr>
          <a:xfrm>
            <a:off x="9084771" y="3024933"/>
            <a:ext cx="2743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FOODON:03490215 - jar</a:t>
            </a:r>
            <a:endParaRPr dirty="0">
              <a:solidFill>
                <a:srgbClr val="990000"/>
              </a:solidFill>
            </a:endParaRPr>
          </a:p>
        </p:txBody>
      </p:sp>
      <p:sp>
        <p:nvSpPr>
          <p:cNvPr id="29" name="Google Shape;1519;p203">
            <a:extLst>
              <a:ext uri="{FF2B5EF4-FFF2-40B4-BE49-F238E27FC236}">
                <a16:creationId xmlns:a16="http://schemas.microsoft.com/office/drawing/2014/main" id="{8C481EF7-76A4-9055-C72A-1CE7531B4D85}"/>
              </a:ext>
            </a:extLst>
          </p:cNvPr>
          <p:cNvSpPr txBox="1"/>
          <p:nvPr/>
        </p:nvSpPr>
        <p:spPr>
          <a:xfrm>
            <a:off x="49907" y="4793791"/>
            <a:ext cx="4707295" cy="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>
                <a:solidFill>
                  <a:srgbClr val="990000"/>
                </a:solidFill>
              </a:rPr>
              <a:t>FOODON:03510128 – organic food claim or use</a:t>
            </a:r>
            <a:endParaRPr dirty="0">
              <a:solidFill>
                <a:srgbClr val="99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2BC587-D678-1FB2-94A7-40F4CA5A2FA2}"/>
              </a:ext>
            </a:extLst>
          </p:cNvPr>
          <p:cNvCxnSpPr>
            <a:cxnSpLocks/>
            <a:stCxn id="22" idx="2"/>
            <a:endCxn id="7" idx="0"/>
          </p:cNvCxnSpPr>
          <p:nvPr/>
        </p:nvCxnSpPr>
        <p:spPr>
          <a:xfrm flipH="1">
            <a:off x="5621125" y="2176200"/>
            <a:ext cx="1538351" cy="780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DC77C3-B436-EE4B-7819-7CDFBC756F6C}"/>
              </a:ext>
            </a:extLst>
          </p:cNvPr>
          <p:cNvCxnSpPr>
            <a:cxnSpLocks/>
          </p:cNvCxnSpPr>
          <p:nvPr/>
        </p:nvCxnSpPr>
        <p:spPr>
          <a:xfrm>
            <a:off x="3903531" y="2641094"/>
            <a:ext cx="961172" cy="383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DBF768-D037-C31C-E7B2-C74399A3C03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567377" y="3204333"/>
            <a:ext cx="1517394" cy="12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3ADB9E-E1A6-E635-608E-972AED59F92C}"/>
              </a:ext>
            </a:extLst>
          </p:cNvPr>
          <p:cNvCxnSpPr>
            <a:cxnSpLocks/>
          </p:cNvCxnSpPr>
          <p:nvPr/>
        </p:nvCxnSpPr>
        <p:spPr>
          <a:xfrm flipH="1" flipV="1">
            <a:off x="6747191" y="4068016"/>
            <a:ext cx="578798" cy="737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A59319-FDBF-A464-E45E-AF4C93B4AE58}"/>
              </a:ext>
            </a:extLst>
          </p:cNvPr>
          <p:cNvCxnSpPr>
            <a:cxnSpLocks/>
          </p:cNvCxnSpPr>
          <p:nvPr/>
        </p:nvCxnSpPr>
        <p:spPr>
          <a:xfrm flipH="1" flipV="1">
            <a:off x="5670600" y="4916684"/>
            <a:ext cx="5633" cy="42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3ABF80-0B4C-7D2E-434A-8682CF495527}"/>
              </a:ext>
            </a:extLst>
          </p:cNvPr>
          <p:cNvCxnSpPr>
            <a:cxnSpLocks/>
          </p:cNvCxnSpPr>
          <p:nvPr/>
        </p:nvCxnSpPr>
        <p:spPr>
          <a:xfrm flipH="1" flipV="1">
            <a:off x="5652914" y="5637909"/>
            <a:ext cx="5633" cy="423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CCED23-D2CD-9E0D-F738-9C886D471B03}"/>
              </a:ext>
            </a:extLst>
          </p:cNvPr>
          <p:cNvCxnSpPr>
            <a:cxnSpLocks/>
          </p:cNvCxnSpPr>
          <p:nvPr/>
        </p:nvCxnSpPr>
        <p:spPr>
          <a:xfrm flipV="1">
            <a:off x="2643488" y="4270058"/>
            <a:ext cx="833935" cy="535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CC29D0-9BEF-7E7F-BE15-C1A48ACF6DBA}"/>
              </a:ext>
            </a:extLst>
          </p:cNvPr>
          <p:cNvSpPr txBox="1"/>
          <p:nvPr/>
        </p:nvSpPr>
        <p:spPr>
          <a:xfrm>
            <a:off x="729751" y="224005"/>
            <a:ext cx="10804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Use of facets breaks down complex descriptions into standardized, mappable units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2D2B2021-3331-B6A1-6431-1907F5DA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31</a:t>
            </a:fld>
            <a:endParaRPr lang="en-CA" sz="16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AFAE3E-3514-E755-C34E-07303F6297F4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2" name="Picture 31" descr="Bioinformatics">
              <a:extLst>
                <a:ext uri="{FF2B5EF4-FFF2-40B4-BE49-F238E27FC236}">
                  <a16:creationId xmlns:a16="http://schemas.microsoft.com/office/drawing/2014/main" id="{939BE0BF-1196-D27F-2507-70B7002000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C2D9010D-2193-495B-6B69-7F002E0A1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5284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721" y="858285"/>
            <a:ext cx="8683472" cy="534139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8"/>
          <p:cNvSpPr txBox="1">
            <a:spLocks noGrp="1"/>
          </p:cNvSpPr>
          <p:nvPr>
            <p:ph type="title"/>
          </p:nvPr>
        </p:nvSpPr>
        <p:spPr>
          <a:xfrm>
            <a:off x="4081908" y="87932"/>
            <a:ext cx="104420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600" dirty="0" err="1"/>
              <a:t>FoodOn</a:t>
            </a:r>
            <a:r>
              <a:rPr lang="en" sz="3600" dirty="0"/>
              <a:t> Ecosystem</a:t>
            </a:r>
            <a:endParaRPr sz="36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653CE3-51A5-736E-ACA4-20A07DB591C6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0FB320DE-D33A-70D1-6759-A038634F2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501E6D9-FC43-7EFD-4E3C-336E7684B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9364B62-989E-8BC8-C5F9-A7E99CD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32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95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079" y="1325941"/>
            <a:ext cx="9326178" cy="49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/>
          <p:nvPr/>
        </p:nvSpPr>
        <p:spPr>
          <a:xfrm>
            <a:off x="457609" y="749913"/>
            <a:ext cx="11448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HPV status for a head and neck cancer patient.  Adapted from:  </a:t>
            </a:r>
            <a:r>
              <a:rPr lang="en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http://ceur-ws.org/Vol-2285/ICBO_2018_paper_37.pdf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08E69-CDD4-C39C-A18A-907876E74677}"/>
              </a:ext>
            </a:extLst>
          </p:cNvPr>
          <p:cNvSpPr txBox="1"/>
          <p:nvPr/>
        </p:nvSpPr>
        <p:spPr>
          <a:xfrm>
            <a:off x="579831" y="226693"/>
            <a:ext cx="11326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Ontologies can be used for data modelling and building graph databases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BF580A-E83A-0640-ECC6-A860C54B91EB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50D27649-9139-B27C-87B5-2B2ED22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F6790EF-B0F0-B009-5BBE-59B5D2D93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FF1A99-BE1E-C023-19E1-6C467B4B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33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05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/>
          <p:nvPr/>
        </p:nvSpPr>
        <p:spPr>
          <a:xfrm>
            <a:off x="1673628" y="-670560"/>
            <a:ext cx="9398000" cy="6858000"/>
          </a:xfrm>
          <a:prstGeom prst="triangle">
            <a:avLst>
              <a:gd name="adj" fmla="val 50000"/>
            </a:avLst>
          </a:prstGeom>
          <a:solidFill>
            <a:srgbClr val="24406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3933" tIns="61967" rIns="123933" bIns="61967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2332800" y="-670552"/>
            <a:ext cx="8080000" cy="5896400"/>
          </a:xfrm>
          <a:prstGeom prst="triangle">
            <a:avLst>
              <a:gd name="adj" fmla="val 50000"/>
            </a:avLst>
          </a:prstGeom>
          <a:solidFill>
            <a:srgbClr val="366092">
              <a:alpha val="66670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3933" tIns="61967" rIns="123933" bIns="61967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27400" y="206066"/>
            <a:ext cx="6697656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33" tIns="46467" rIns="92933" bIns="46467" anchor="t" anchorCtr="0">
            <a:noAutofit/>
          </a:bodyPr>
          <a:lstStyle/>
          <a:p>
            <a:r>
              <a:rPr lang="en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Ontologies in Public Health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2927601" y="-670552"/>
            <a:ext cx="6856800" cy="5003600"/>
          </a:xfrm>
          <a:prstGeom prst="triangle">
            <a:avLst>
              <a:gd name="adj" fmla="val 50000"/>
            </a:avLst>
          </a:prstGeom>
          <a:solidFill>
            <a:srgbClr val="93B3D7">
              <a:alpha val="42750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3933" tIns="61967" rIns="123933" bIns="61967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>
            <a:off x="2467231" y="5369044"/>
            <a:ext cx="7856400" cy="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933" tIns="61967" rIns="123933" bIns="61967" anchor="t" anchorCtr="0">
            <a:noAutofit/>
          </a:bodyPr>
          <a:lstStyle/>
          <a:p>
            <a:r>
              <a:rPr lang="en" sz="2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Data Dictionary: term label, definition and data type</a:t>
            </a:r>
            <a:endParaRPr sz="2400"/>
          </a:p>
        </p:txBody>
      </p:sp>
      <p:sp>
        <p:nvSpPr>
          <p:cNvPr id="358" name="Google Shape;358;p33"/>
          <p:cNvSpPr txBox="1"/>
          <p:nvPr/>
        </p:nvSpPr>
        <p:spPr>
          <a:xfrm>
            <a:off x="3036467" y="4485007"/>
            <a:ext cx="6434000" cy="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933" tIns="61967" rIns="123933" bIns="61967" anchor="t" anchorCtr="0">
            <a:noAutofit/>
          </a:bodyPr>
          <a:lstStyle/>
          <a:p>
            <a:pPr algn="ctr"/>
            <a:r>
              <a:rPr lang="en" sz="2800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Term Global Identifier: global standard</a:t>
            </a:r>
            <a:endParaRPr sz="2400" dirty="0"/>
          </a:p>
        </p:txBody>
      </p:sp>
      <p:sp>
        <p:nvSpPr>
          <p:cNvPr id="359" name="Google Shape;359;p33"/>
          <p:cNvSpPr txBox="1"/>
          <p:nvPr/>
        </p:nvSpPr>
        <p:spPr>
          <a:xfrm>
            <a:off x="3935767" y="3580047"/>
            <a:ext cx="4805600" cy="5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933" tIns="61967" rIns="123933" bIns="61967" anchor="t" anchorCtr="0">
            <a:noAutofit/>
          </a:bodyPr>
          <a:lstStyle/>
          <a:p>
            <a:r>
              <a:rPr lang="en" sz="2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Hierarchy: facets of description</a:t>
            </a:r>
            <a:endParaRPr sz="2400"/>
          </a:p>
        </p:txBody>
      </p:sp>
      <p:sp>
        <p:nvSpPr>
          <p:cNvPr id="360" name="Google Shape;360;p33"/>
          <p:cNvSpPr/>
          <p:nvPr/>
        </p:nvSpPr>
        <p:spPr>
          <a:xfrm>
            <a:off x="3586771" y="-670557"/>
            <a:ext cx="5575200" cy="4068400"/>
          </a:xfrm>
          <a:prstGeom prst="triangle">
            <a:avLst>
              <a:gd name="adj" fmla="val 50000"/>
            </a:avLst>
          </a:prstGeom>
          <a:solidFill>
            <a:srgbClr val="93B3D7">
              <a:alpha val="42750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3933" tIns="61967" rIns="123933" bIns="61967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4208712" y="2319649"/>
            <a:ext cx="4073600" cy="9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933" tIns="61967" rIns="123933" bIns="61967" anchor="t" anchorCtr="0">
            <a:noAutofit/>
          </a:bodyPr>
          <a:lstStyle/>
          <a:p>
            <a:pPr algn="ctr"/>
            <a:r>
              <a:rPr lang="en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Qualitative and Quantitative Relations</a:t>
            </a:r>
            <a:endParaRPr sz="2400"/>
          </a:p>
        </p:txBody>
      </p:sp>
      <p:sp>
        <p:nvSpPr>
          <p:cNvPr id="362" name="Google Shape;362;p33"/>
          <p:cNvSpPr/>
          <p:nvPr/>
        </p:nvSpPr>
        <p:spPr>
          <a:xfrm>
            <a:off x="4396132" y="-670560"/>
            <a:ext cx="3907600" cy="2851600"/>
          </a:xfrm>
          <a:prstGeom prst="triangle">
            <a:avLst>
              <a:gd name="adj" fmla="val 50000"/>
            </a:avLst>
          </a:prstGeom>
          <a:solidFill>
            <a:srgbClr val="93B3D7">
              <a:alpha val="42750"/>
            </a:srgbClr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3933" tIns="61967" rIns="123933" bIns="61967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5082451" y="933803"/>
            <a:ext cx="2620400" cy="9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933" tIns="61967" rIns="123933" bIns="61967" anchor="t" anchorCtr="0">
            <a:noAutofit/>
          </a:bodyPr>
          <a:lstStyle/>
          <a:p>
            <a:pPr algn="ctr"/>
            <a:r>
              <a:rPr lang="en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Querying </a:t>
            </a:r>
            <a:endParaRPr sz="2400"/>
          </a:p>
          <a:p>
            <a:pPr algn="ctr"/>
            <a:r>
              <a:rPr lang="en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and Reasoning</a:t>
            </a:r>
            <a:endParaRPr sz="2400"/>
          </a:p>
        </p:txBody>
      </p:sp>
      <p:cxnSp>
        <p:nvCxnSpPr>
          <p:cNvPr id="364" name="Google Shape;364;p33"/>
          <p:cNvCxnSpPr/>
          <p:nvPr/>
        </p:nvCxnSpPr>
        <p:spPr>
          <a:xfrm rot="10800000" flipH="1">
            <a:off x="569249" y="1831248"/>
            <a:ext cx="11338000" cy="2132400"/>
          </a:xfrm>
          <a:prstGeom prst="straightConnector1">
            <a:avLst/>
          </a:prstGeom>
          <a:noFill/>
          <a:ln w="38100" cap="flat" cmpd="sng">
            <a:solidFill>
              <a:srgbClr val="953734"/>
            </a:solidFill>
            <a:prstDash val="dash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65" name="Google Shape;365;p33"/>
          <p:cNvSpPr/>
          <p:nvPr/>
        </p:nvSpPr>
        <p:spPr>
          <a:xfrm>
            <a:off x="9521589" y="217375"/>
            <a:ext cx="2252800" cy="1505600"/>
          </a:xfrm>
          <a:prstGeom prst="wedgeEllipseCallout">
            <a:avLst>
              <a:gd name="adj1" fmla="val -20833"/>
              <a:gd name="adj2" fmla="val 6250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3933" tIns="61967" rIns="123933" bIns="61967" anchor="ctr" anchorCtr="0">
            <a:noAutofit/>
          </a:bodyPr>
          <a:lstStyle/>
          <a:p>
            <a:pPr algn="ctr"/>
            <a:r>
              <a:rPr lang="en" sz="3200">
                <a:solidFill>
                  <a:srgbClr val="FFCF1A"/>
                </a:solidFill>
                <a:latin typeface="Calibri"/>
                <a:ea typeface="Calibri"/>
                <a:cs typeface="Calibri"/>
                <a:sym typeface="Calibri"/>
              </a:rPr>
              <a:t>We are here!</a:t>
            </a:r>
            <a:endParaRPr sz="2400"/>
          </a:p>
        </p:txBody>
      </p:sp>
      <p:sp>
        <p:nvSpPr>
          <p:cNvPr id="367" name="Google Shape;367;p33"/>
          <p:cNvSpPr/>
          <p:nvPr/>
        </p:nvSpPr>
        <p:spPr>
          <a:xfrm>
            <a:off x="324571" y="1279844"/>
            <a:ext cx="3368800" cy="1505600"/>
          </a:xfrm>
          <a:prstGeom prst="wedgeEllipseCallout">
            <a:avLst>
              <a:gd name="adj1" fmla="val 56014"/>
              <a:gd name="adj2" fmla="val 69444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3933" tIns="61967" rIns="123933" bIns="61967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Problem: Consensus?</a:t>
            </a:r>
            <a:endParaRPr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A7CBA8-D0DC-1CD0-8BE8-74C75CC2100C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C3A95C28-A996-FE44-2087-F21CE5B28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6EB676A-ACFC-8317-4877-D20FD500A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F795BE8-7913-37C8-5564-FEBED7A2C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34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8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EDDA42-E344-EBF4-BEEA-80F9707763C1}"/>
              </a:ext>
            </a:extLst>
          </p:cNvPr>
          <p:cNvSpPr txBox="1"/>
          <p:nvPr/>
        </p:nvSpPr>
        <p:spPr>
          <a:xfrm>
            <a:off x="2858206" y="92591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Ontologies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EEB92-1ED7-BCC9-B610-EF5985EE03EC}"/>
              </a:ext>
            </a:extLst>
          </p:cNvPr>
          <p:cNvSpPr txBox="1"/>
          <p:nvPr/>
        </p:nvSpPr>
        <p:spPr>
          <a:xfrm>
            <a:off x="8048948" y="917349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Specifications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CF58-C73E-11BE-40A0-0EAEE88EC6C2}"/>
              </a:ext>
            </a:extLst>
          </p:cNvPr>
          <p:cNvSpPr txBox="1"/>
          <p:nvPr/>
        </p:nvSpPr>
        <p:spPr>
          <a:xfrm>
            <a:off x="1221909" y="204537"/>
            <a:ext cx="9748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data curation &amp; management resources interact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43B6D6-AB27-F244-AEBF-D8D8D0C7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966" y="1550129"/>
            <a:ext cx="4287255" cy="39288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4FEED0-F1E6-5931-31C7-F0D4BFF34E46}"/>
              </a:ext>
            </a:extLst>
          </p:cNvPr>
          <p:cNvSpPr txBox="1"/>
          <p:nvPr/>
        </p:nvSpPr>
        <p:spPr>
          <a:xfrm>
            <a:off x="7408904" y="5382258"/>
            <a:ext cx="4442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Data types, rules, patterns, max/mins, formats (</a:t>
            </a:r>
            <a:r>
              <a:rPr lang="en-US" sz="1800" dirty="0" err="1"/>
              <a:t>LinkML</a:t>
            </a:r>
            <a:r>
              <a:rPr lang="en-US" sz="1800" dirty="0"/>
              <a:t>: </a:t>
            </a:r>
            <a:r>
              <a:rPr lang="en-US" sz="1800" dirty="0" err="1"/>
              <a:t>tsv</a:t>
            </a:r>
            <a:r>
              <a:rPr lang="en-US" sz="1800" dirty="0"/>
              <a:t>, JSON, YAML)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784B23-360F-DC6A-D248-A45BB56E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0" y="1524177"/>
            <a:ext cx="6751831" cy="3300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D62695-CA92-E5B4-584F-887B8829F4CC}"/>
              </a:ext>
            </a:extLst>
          </p:cNvPr>
          <p:cNvSpPr txBox="1"/>
          <p:nvPr/>
        </p:nvSpPr>
        <p:spPr>
          <a:xfrm>
            <a:off x="760346" y="5109654"/>
            <a:ext cx="525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Hierarchies, logic, synonyms, annotations, (OWL)</a:t>
            </a:r>
          </a:p>
          <a:p>
            <a:r>
              <a:rPr lang="en-US" sz="1800" dirty="0"/>
              <a:t>EBI-OLS, Protege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429DA5-2E57-96E8-43D9-EF4DBD57CFF7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D651FE8F-DAA1-3564-497E-A5848A76C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AA554B2-76B3-8910-69C7-C91114FFE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62CC976F-65D1-3068-E20C-C81233EE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35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768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EDDA42-E344-EBF4-BEEA-80F9707763C1}"/>
              </a:ext>
            </a:extLst>
          </p:cNvPr>
          <p:cNvSpPr txBox="1"/>
          <p:nvPr/>
        </p:nvSpPr>
        <p:spPr>
          <a:xfrm>
            <a:off x="772378" y="1258934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Ontologies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EEB92-1ED7-BCC9-B610-EF5985EE03EC}"/>
              </a:ext>
            </a:extLst>
          </p:cNvPr>
          <p:cNvSpPr txBox="1"/>
          <p:nvPr/>
        </p:nvSpPr>
        <p:spPr>
          <a:xfrm>
            <a:off x="4010172" y="1258933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Specifications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0CF58-C73E-11BE-40A0-0EAEE88EC6C2}"/>
              </a:ext>
            </a:extLst>
          </p:cNvPr>
          <p:cNvSpPr txBox="1"/>
          <p:nvPr/>
        </p:nvSpPr>
        <p:spPr>
          <a:xfrm>
            <a:off x="1221909" y="204537"/>
            <a:ext cx="9748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data curation &amp; management resources interact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31DE9-447B-0997-2E7D-6D43217191A9}"/>
              </a:ext>
            </a:extLst>
          </p:cNvPr>
          <p:cNvSpPr txBox="1"/>
          <p:nvPr/>
        </p:nvSpPr>
        <p:spPr>
          <a:xfrm>
            <a:off x="7675967" y="1143399"/>
            <a:ext cx="2767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Tools &amp; Data Management Systems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1AD2217-14B2-B0F5-C39D-19B299EEAF08}"/>
              </a:ext>
            </a:extLst>
          </p:cNvPr>
          <p:cNvSpPr/>
          <p:nvPr/>
        </p:nvSpPr>
        <p:spPr>
          <a:xfrm>
            <a:off x="2730984" y="12589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EF4475B-05FA-E725-8D45-645012AA6C43}"/>
              </a:ext>
            </a:extLst>
          </p:cNvPr>
          <p:cNvSpPr/>
          <p:nvPr/>
        </p:nvSpPr>
        <p:spPr>
          <a:xfrm>
            <a:off x="6396779" y="12589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47E68-3345-CEAC-7D17-AA0C8CB903B0}"/>
              </a:ext>
            </a:extLst>
          </p:cNvPr>
          <p:cNvSpPr txBox="1"/>
          <p:nvPr/>
        </p:nvSpPr>
        <p:spPr>
          <a:xfrm>
            <a:off x="7675967" y="2697815"/>
            <a:ext cx="40174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Spreadsheets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Databases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Online/local tools</a:t>
            </a:r>
          </a:p>
          <a:p>
            <a:pPr lvl="1"/>
            <a:r>
              <a:rPr lang="en-US" sz="2400" dirty="0"/>
              <a:t>	Look-up services	</a:t>
            </a:r>
          </a:p>
          <a:p>
            <a:pPr lvl="1"/>
            <a:r>
              <a:rPr lang="en-US" sz="2400" dirty="0"/>
              <a:t>	Curation tools</a:t>
            </a:r>
          </a:p>
          <a:p>
            <a:r>
              <a:rPr lang="en-US" sz="2400" dirty="0"/>
              <a:t>	Validation tools</a:t>
            </a:r>
          </a:p>
          <a:p>
            <a:r>
              <a:rPr lang="en-US" sz="2400" dirty="0"/>
              <a:t>	Transformation Tools</a:t>
            </a:r>
          </a:p>
          <a:p>
            <a:r>
              <a:rPr lang="en-US" sz="2400" dirty="0"/>
              <a:t>	Mapping tools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4ACB9B-3806-E5C8-A9E9-12BC0F60BB52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11" name="Picture 10" descr="Bioinformatics">
              <a:extLst>
                <a:ext uri="{FF2B5EF4-FFF2-40B4-BE49-F238E27FC236}">
                  <a16:creationId xmlns:a16="http://schemas.microsoft.com/office/drawing/2014/main" id="{0F850C80-9A46-B2BB-66DE-0B4D6ED88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9BDF948-39B8-5E11-BF11-5B047D36D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7F344649-64B3-2B37-62A9-5A6BD3DF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36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82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6A14E-35F7-17D4-FFA0-E33F94161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FC331A-C3AB-A5C0-9FF7-D7C7746530B2}"/>
              </a:ext>
            </a:extLst>
          </p:cNvPr>
          <p:cNvSpPr txBox="1"/>
          <p:nvPr/>
        </p:nvSpPr>
        <p:spPr>
          <a:xfrm>
            <a:off x="3461272" y="316992"/>
            <a:ext cx="526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Your Own Standard: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292E6B-3F63-5AF5-8F88-4425D836D51C}"/>
              </a:ext>
            </a:extLst>
          </p:cNvPr>
          <p:cNvSpPr txBox="1"/>
          <p:nvPr/>
        </p:nvSpPr>
        <p:spPr>
          <a:xfrm>
            <a:off x="1316638" y="1459385"/>
            <a:ext cx="103267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 4: Reuse what already exists </a:t>
            </a:r>
          </a:p>
          <a:p>
            <a:r>
              <a:rPr lang="en-US" sz="4000" dirty="0"/>
              <a:t>(no need to reinvent the wheel)!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Look at PHA4GE Minimal Metadata specification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Review CIDGOH Master list of modules/terms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Start with something that already exists (closest to your scope)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changes e.g. new modules, fields, terms, guidance, validation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049905-257D-3271-0AD6-E717F2C4D3E9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A1952650-60F3-95F8-0B02-F8E4728EA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21E1686-0A35-5891-965F-05BC46EBE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708685-4D6A-62B5-A4C7-04A3677B5411}"/>
              </a:ext>
            </a:extLst>
          </p:cNvPr>
          <p:cNvSpPr txBox="1"/>
          <p:nvPr/>
        </p:nvSpPr>
        <p:spPr>
          <a:xfrm>
            <a:off x="869385" y="4940880"/>
            <a:ext cx="10600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Use the MINIMAL METADATA SPEC &amp; MASTER FIELD/TERM LIST.</a:t>
            </a:r>
          </a:p>
          <a:p>
            <a:r>
              <a:rPr lang="en-US" sz="3000" dirty="0"/>
              <a:t>Read 10 SIMPLE RULES FOR STANDARDIZING TERMS.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BF116B69-2B1A-47D1-5E61-CBFC07D3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37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77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DB737D-2219-0A92-07A6-8B6157E8BF83}"/>
              </a:ext>
            </a:extLst>
          </p:cNvPr>
          <p:cNvSpPr txBox="1"/>
          <p:nvPr/>
        </p:nvSpPr>
        <p:spPr>
          <a:xfrm>
            <a:off x="1108705" y="129818"/>
            <a:ext cx="9974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Standards Framework: Modules, Fields, Terms, other Specs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9938C8-99AD-A0B2-84EF-11B6A733E23A}"/>
              </a:ext>
            </a:extLst>
          </p:cNvPr>
          <p:cNvSpPr txBox="1"/>
          <p:nvPr/>
        </p:nvSpPr>
        <p:spPr>
          <a:xfrm>
            <a:off x="536088" y="798006"/>
            <a:ext cx="464515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Modules (Master List)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identifiers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collection and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Environmental conditions and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vaccination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exposure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reinfection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Bioinformatics and QC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Lineage and variant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Taxonomic identification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Pathogen Diagnostic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Antimicrobial resistance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AMR detection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Risk assessment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Contributor acknowledgement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55274-201D-C7D9-80CE-890B15313B8A}"/>
              </a:ext>
            </a:extLst>
          </p:cNvPr>
          <p:cNvSpPr txBox="1"/>
          <p:nvPr/>
        </p:nvSpPr>
        <p:spPr>
          <a:xfrm>
            <a:off x="4888992" y="809174"/>
            <a:ext cx="350166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Field Master List</a:t>
            </a:r>
          </a:p>
          <a:p>
            <a:r>
              <a:rPr lang="en-US" sz="2000" b="1" dirty="0"/>
              <a:t>     </a:t>
            </a:r>
            <a:r>
              <a:rPr lang="en-US" sz="2000" dirty="0"/>
              <a:t>Database identifiers</a:t>
            </a:r>
          </a:p>
          <a:p>
            <a:r>
              <a:rPr lang="en-US" sz="1600" dirty="0"/>
              <a:t>          specimen collector project ID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BioProject</a:t>
            </a:r>
            <a:r>
              <a:rPr lang="en-US" sz="1600" dirty="0"/>
              <a:t> accession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BioSample</a:t>
            </a:r>
            <a:r>
              <a:rPr lang="en-US" sz="1600" dirty="0"/>
              <a:t> accession</a:t>
            </a:r>
          </a:p>
          <a:p>
            <a:r>
              <a:rPr lang="en-US" sz="1600" dirty="0"/>
              <a:t>          INSDC sequence read accession</a:t>
            </a:r>
          </a:p>
          <a:p>
            <a:r>
              <a:rPr lang="en-US" sz="1600" dirty="0"/>
              <a:t>          INSDC assembly accession</a:t>
            </a:r>
          </a:p>
          <a:p>
            <a:r>
              <a:rPr lang="en-US" sz="1600" dirty="0"/>
              <a:t>          GISAID accession</a:t>
            </a:r>
          </a:p>
          <a:p>
            <a:r>
              <a:rPr lang="en-US" sz="1600" dirty="0"/>
              <a:t>          GISAID virus name</a:t>
            </a:r>
          </a:p>
          <a:p>
            <a:r>
              <a:rPr lang="en-US" sz="1600" dirty="0"/>
              <a:t>          </a:t>
            </a:r>
            <a:r>
              <a:rPr lang="en-US" sz="1600" dirty="0" err="1"/>
              <a:t>Pathoplexus</a:t>
            </a:r>
            <a:r>
              <a:rPr lang="en-US" sz="1600" dirty="0"/>
              <a:t> accession</a:t>
            </a:r>
          </a:p>
          <a:p>
            <a:endParaRPr lang="en-US" sz="1000" b="1" dirty="0"/>
          </a:p>
          <a:p>
            <a:r>
              <a:rPr lang="en-US" sz="2000" b="1" dirty="0"/>
              <a:t>Term Master List</a:t>
            </a:r>
          </a:p>
          <a:p>
            <a:r>
              <a:rPr lang="en-US" sz="1600" dirty="0"/>
              <a:t>     Host role</a:t>
            </a:r>
          </a:p>
          <a:p>
            <a:r>
              <a:rPr lang="en-US" sz="1600" dirty="0"/>
              <a:t>          Patient [OMRSE:00000030]</a:t>
            </a:r>
          </a:p>
          <a:p>
            <a:r>
              <a:rPr lang="en-US" sz="1600" dirty="0"/>
              <a:t>               Inpatient [NCIT:C25182]</a:t>
            </a:r>
          </a:p>
          <a:p>
            <a:r>
              <a:rPr lang="en-US" sz="1600" dirty="0"/>
              <a:t>               Outpatient [NCIT:C28293]</a:t>
            </a:r>
          </a:p>
          <a:p>
            <a:r>
              <a:rPr lang="en-US" sz="1600" dirty="0"/>
              <a:t>          Resident [GENEPIO:0100251]</a:t>
            </a:r>
          </a:p>
          <a:p>
            <a:r>
              <a:rPr lang="en-US" sz="1600" dirty="0"/>
              <a:t>          Visitor [GENEPIO:0100252]</a:t>
            </a:r>
          </a:p>
          <a:p>
            <a:r>
              <a:rPr lang="en-US" sz="1600" dirty="0"/>
              <a:t>          Worker [GENEPIO:0100254]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94586-EBF6-63F4-676A-49C4F188D17F}"/>
              </a:ext>
            </a:extLst>
          </p:cNvPr>
          <p:cNvSpPr txBox="1"/>
          <p:nvPr/>
        </p:nvSpPr>
        <p:spPr>
          <a:xfrm>
            <a:off x="8705448" y="809174"/>
            <a:ext cx="29504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Minimal metadata</a:t>
            </a:r>
          </a:p>
          <a:p>
            <a:endParaRPr lang="en-US" sz="2000" b="1" dirty="0"/>
          </a:p>
          <a:p>
            <a:r>
              <a:rPr lang="en-US" sz="2000" b="1" dirty="0" err="1"/>
              <a:t>hAMRmonization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QC tags Specification</a:t>
            </a:r>
          </a:p>
          <a:p>
            <a:endParaRPr lang="en-US" sz="2000" b="1" dirty="0"/>
          </a:p>
          <a:p>
            <a:r>
              <a:rPr lang="en-US" sz="2000" b="1" dirty="0"/>
              <a:t>Amplicon Primer Scheme Specification</a:t>
            </a:r>
          </a:p>
          <a:p>
            <a:endParaRPr lang="en-US" sz="2000" b="1" dirty="0"/>
          </a:p>
          <a:p>
            <a:r>
              <a:rPr lang="en-US" sz="2000" b="1" dirty="0"/>
              <a:t>INSDC Pathogen DOM</a:t>
            </a:r>
          </a:p>
          <a:p>
            <a:endParaRPr lang="en-US" sz="2000" b="1" dirty="0"/>
          </a:p>
          <a:p>
            <a:r>
              <a:rPr lang="en-US" sz="2000" b="1" dirty="0"/>
              <a:t>Microbial Genotyping Specification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302C2-B0F3-781B-8C3D-25121C506EA7}"/>
              </a:ext>
            </a:extLst>
          </p:cNvPr>
          <p:cNvSpPr txBox="1"/>
          <p:nvPr/>
        </p:nvSpPr>
        <p:spPr>
          <a:xfrm>
            <a:off x="7497103" y="5657671"/>
            <a:ext cx="469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What if you need a type of information not already captured in an existing module?</a:t>
            </a:r>
          </a:p>
          <a:p>
            <a:r>
              <a:rPr lang="en-US" b="1" dirty="0"/>
              <a:t>CONTACT US. datastructures@pha4ge.org</a:t>
            </a:r>
          </a:p>
          <a:p>
            <a:r>
              <a:rPr lang="en-US" dirty="0">
                <a:solidFill>
                  <a:srgbClr val="FF0000"/>
                </a:solidFill>
              </a:rPr>
              <a:t>We will always help.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F7DC12-04CA-3D5C-49FA-E4C397B33708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8" name="Picture 7" descr="Bioinformatics">
              <a:extLst>
                <a:ext uri="{FF2B5EF4-FFF2-40B4-BE49-F238E27FC236}">
                  <a16:creationId xmlns:a16="http://schemas.microsoft.com/office/drawing/2014/main" id="{974C7A3E-D888-CFC0-2E91-59B590B7E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A21A8CC-8BE5-9E74-DDA4-4D5465949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CE24426-337E-EF09-EB23-B787D0C6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38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02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D1AA2-32A3-29D9-6E55-4FCBE061EA01}"/>
              </a:ext>
            </a:extLst>
          </p:cNvPr>
          <p:cNvSpPr txBox="1"/>
          <p:nvPr/>
        </p:nvSpPr>
        <p:spPr>
          <a:xfrm>
            <a:off x="1148748" y="113729"/>
            <a:ext cx="9894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Evolution of Standards Framework and Considerations for New Standards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3EEEE-6FF1-A5C1-1FB2-C96BAE8C57C6}"/>
              </a:ext>
            </a:extLst>
          </p:cNvPr>
          <p:cNvSpPr txBox="1"/>
          <p:nvPr/>
        </p:nvSpPr>
        <p:spPr>
          <a:xfrm>
            <a:off x="444660" y="768096"/>
            <a:ext cx="229854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SC2</a:t>
            </a:r>
          </a:p>
          <a:p>
            <a:r>
              <a:rPr lang="en-US" sz="1400" b="1" dirty="0"/>
              <a:t>-Previously E.coli/Listeria </a:t>
            </a:r>
            <a:r>
              <a:rPr lang="en-US" sz="1400" b="1" i="1" dirty="0"/>
              <a:t>ad hoc </a:t>
            </a:r>
            <a:r>
              <a:rPr lang="en-US" sz="1400" b="1" dirty="0"/>
              <a:t>studies</a:t>
            </a:r>
          </a:p>
          <a:p>
            <a:r>
              <a:rPr lang="en-US" sz="1400" dirty="0"/>
              <a:t>-viral</a:t>
            </a:r>
          </a:p>
          <a:p>
            <a:r>
              <a:rPr lang="en-US" sz="1400" dirty="0"/>
              <a:t>-respiratory testing</a:t>
            </a:r>
          </a:p>
          <a:p>
            <a:r>
              <a:rPr lang="en-US" sz="1400" dirty="0"/>
              <a:t>-amplicon sequencing</a:t>
            </a:r>
          </a:p>
          <a:p>
            <a:r>
              <a:rPr lang="en-US" sz="1400" dirty="0"/>
              <a:t>-passage history</a:t>
            </a:r>
          </a:p>
          <a:p>
            <a:r>
              <a:rPr lang="en-US" sz="1400" dirty="0"/>
              <a:t>-</a:t>
            </a:r>
            <a:r>
              <a:rPr lang="en-US" sz="1400" dirty="0" err="1"/>
              <a:t>bioinfx</a:t>
            </a:r>
            <a:r>
              <a:rPr lang="en-US" sz="1400" dirty="0"/>
              <a:t> processing</a:t>
            </a:r>
          </a:p>
          <a:p>
            <a:r>
              <a:rPr lang="en-US" sz="1400" dirty="0"/>
              <a:t>-PCR testing</a:t>
            </a:r>
          </a:p>
          <a:p>
            <a:r>
              <a:rPr lang="en-US" sz="1400" dirty="0"/>
              <a:t>-interop across systems (NML, GISAID, NCBI)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A70CC-1207-1BCE-E516-265AB7653EDC}"/>
              </a:ext>
            </a:extLst>
          </p:cNvPr>
          <p:cNvSpPr txBox="1"/>
          <p:nvPr/>
        </p:nvSpPr>
        <p:spPr>
          <a:xfrm>
            <a:off x="3211830" y="768096"/>
            <a:ext cx="206730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Mpox</a:t>
            </a:r>
          </a:p>
          <a:p>
            <a:r>
              <a:rPr lang="en-US" sz="1400" b="1" dirty="0"/>
              <a:t>-Reuse existing spec</a:t>
            </a:r>
          </a:p>
          <a:p>
            <a:r>
              <a:rPr lang="en-US" sz="1400" dirty="0"/>
              <a:t>-new sample types</a:t>
            </a:r>
          </a:p>
          <a:p>
            <a:r>
              <a:rPr lang="en-US" sz="1400" dirty="0"/>
              <a:t>-specify diagnostic targets within genes</a:t>
            </a:r>
          </a:p>
          <a:p>
            <a:r>
              <a:rPr lang="en-US" sz="1400" dirty="0"/>
              <a:t>-different types of transmission/exposures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FE87-A2BB-9894-2342-661F40D25C39}"/>
              </a:ext>
            </a:extLst>
          </p:cNvPr>
          <p:cNvSpPr txBox="1"/>
          <p:nvPr/>
        </p:nvSpPr>
        <p:spPr>
          <a:xfrm>
            <a:off x="5887212" y="768096"/>
            <a:ext cx="220827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OH-AMR</a:t>
            </a:r>
          </a:p>
          <a:p>
            <a:r>
              <a:rPr lang="en-US" sz="1400" b="1" dirty="0"/>
              <a:t>-Reuse existing spec but big modifications</a:t>
            </a:r>
          </a:p>
          <a:p>
            <a:r>
              <a:rPr lang="en-US" sz="1400" dirty="0"/>
              <a:t>-Bacteria</a:t>
            </a:r>
          </a:p>
          <a:p>
            <a:r>
              <a:rPr lang="en-US" sz="1400" dirty="0"/>
              <a:t>-environment, food, hosts (One Health)</a:t>
            </a:r>
          </a:p>
          <a:p>
            <a:r>
              <a:rPr lang="en-US" sz="1400" dirty="0"/>
              <a:t>-</a:t>
            </a:r>
            <a:r>
              <a:rPr lang="en-US" sz="1400" dirty="0" err="1"/>
              <a:t>presampling</a:t>
            </a:r>
            <a:r>
              <a:rPr lang="en-US" sz="1400" dirty="0"/>
              <a:t> activities</a:t>
            </a:r>
          </a:p>
          <a:p>
            <a:r>
              <a:rPr lang="en-US" sz="1400" dirty="0"/>
              <a:t>-sequencing assays (amplicon, culture &amp; WGS, metagenomics)</a:t>
            </a:r>
          </a:p>
          <a:p>
            <a:r>
              <a:rPr lang="en-US" sz="1400" dirty="0"/>
              <a:t>-other data types</a:t>
            </a:r>
          </a:p>
          <a:p>
            <a:r>
              <a:rPr lang="en-US" sz="1400" dirty="0"/>
              <a:t>-AMR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571253-2F0B-BCB9-D227-21E4E8413A06}"/>
              </a:ext>
            </a:extLst>
          </p:cNvPr>
          <p:cNvSpPr txBox="1"/>
          <p:nvPr/>
        </p:nvSpPr>
        <p:spPr>
          <a:xfrm>
            <a:off x="8976360" y="768096"/>
            <a:ext cx="24841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</a:t>
            </a:r>
          </a:p>
          <a:p>
            <a:r>
              <a:rPr lang="en-US" sz="1400" b="1" dirty="0"/>
              <a:t>-Reuse existing spec but big modifications, new mods integrated into other specs (specs evolve)</a:t>
            </a:r>
          </a:p>
          <a:p>
            <a:r>
              <a:rPr lang="en-US" sz="1400" dirty="0"/>
              <a:t>-</a:t>
            </a:r>
            <a:r>
              <a:rPr lang="en-US" sz="1400" dirty="0" err="1"/>
              <a:t>physico</a:t>
            </a:r>
            <a:r>
              <a:rPr lang="en-US" sz="1400" dirty="0"/>
              <a:t>-chemical measurements and metrics</a:t>
            </a:r>
          </a:p>
          <a:p>
            <a:r>
              <a:rPr lang="en-US" sz="1400" dirty="0"/>
              <a:t>-primer panels</a:t>
            </a:r>
          </a:p>
          <a:p>
            <a:r>
              <a:rPr lang="en-US" sz="1400" dirty="0"/>
              <a:t>-new geo boundaries (polygons, shapefiles)</a:t>
            </a:r>
          </a:p>
          <a:p>
            <a:r>
              <a:rPr lang="en-US" sz="1400" dirty="0"/>
              <a:t>-aggregate demographics (catchments)</a:t>
            </a:r>
          </a:p>
          <a:p>
            <a:r>
              <a:rPr lang="en-US" sz="1400" dirty="0"/>
              <a:t>-controls</a:t>
            </a:r>
          </a:p>
          <a:p>
            <a:r>
              <a:rPr lang="en-US" sz="1400" dirty="0"/>
              <a:t>-enrichment</a:t>
            </a:r>
          </a:p>
          <a:p>
            <a:r>
              <a:rPr lang="en-US" sz="1400" dirty="0"/>
              <a:t>-</a:t>
            </a:r>
            <a:r>
              <a:rPr lang="en-US" sz="1400" dirty="0" err="1"/>
              <a:t>presampling</a:t>
            </a:r>
            <a:r>
              <a:rPr lang="en-US" sz="1400" dirty="0"/>
              <a:t> activities (e.g. Grit removal)</a:t>
            </a:r>
          </a:p>
          <a:p>
            <a:r>
              <a:rPr lang="en-US" sz="1400" dirty="0"/>
              <a:t>-linkage (sampling events, sites)</a:t>
            </a:r>
          </a:p>
          <a:p>
            <a:r>
              <a:rPr lang="en-US" sz="1400" dirty="0"/>
              <a:t>-use case customization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23AE6-ACC7-E2F2-820A-E9A8DDA6134E}"/>
              </a:ext>
            </a:extLst>
          </p:cNvPr>
          <p:cNvSpPr txBox="1"/>
          <p:nvPr/>
        </p:nvSpPr>
        <p:spPr>
          <a:xfrm>
            <a:off x="4245483" y="3750803"/>
            <a:ext cx="220827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HPAI</a:t>
            </a:r>
          </a:p>
          <a:p>
            <a:r>
              <a:rPr lang="en-US" sz="1400" b="1" dirty="0"/>
              <a:t>-Reuse existing spec but big modifications</a:t>
            </a:r>
          </a:p>
          <a:p>
            <a:r>
              <a:rPr lang="en-US" sz="1400" dirty="0"/>
              <a:t>-segmented virus</a:t>
            </a:r>
          </a:p>
          <a:p>
            <a:r>
              <a:rPr lang="en-US" sz="1400" dirty="0"/>
              <a:t>-viral typing (clades, lineages, WHO lineages</a:t>
            </a:r>
          </a:p>
          <a:p>
            <a:r>
              <a:rPr lang="en-US" sz="1400" dirty="0"/>
              <a:t>-subunit typing schemes, amplicon schemes, ref sequences</a:t>
            </a:r>
          </a:p>
          <a:p>
            <a:r>
              <a:rPr lang="en-US" sz="1400" dirty="0"/>
              <a:t>-viral resistance</a:t>
            </a:r>
          </a:p>
          <a:p>
            <a:r>
              <a:rPr lang="en-US" sz="1400" dirty="0"/>
              <a:t>-wildlife</a:t>
            </a:r>
          </a:p>
          <a:p>
            <a:r>
              <a:rPr lang="en-US" sz="1400" dirty="0"/>
              <a:t>-land use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9C6E8F-04DA-3CBA-41EC-074212BF94A4}"/>
              </a:ext>
            </a:extLst>
          </p:cNvPr>
          <p:cNvCxnSpPr/>
          <p:nvPr/>
        </p:nvCxnSpPr>
        <p:spPr>
          <a:xfrm>
            <a:off x="1148748" y="950976"/>
            <a:ext cx="18626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BA562F-DCB4-3E01-0C46-77DCF6E31B61}"/>
              </a:ext>
            </a:extLst>
          </p:cNvPr>
          <p:cNvCxnSpPr/>
          <p:nvPr/>
        </p:nvCxnSpPr>
        <p:spPr>
          <a:xfrm>
            <a:off x="4024536" y="950976"/>
            <a:ext cx="18626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EDA7B4-9BBF-30C0-21A7-6E708CAD5348}"/>
              </a:ext>
            </a:extLst>
          </p:cNvPr>
          <p:cNvCxnSpPr/>
          <p:nvPr/>
        </p:nvCxnSpPr>
        <p:spPr>
          <a:xfrm>
            <a:off x="7110826" y="768096"/>
            <a:ext cx="18626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B9C314-F2F4-C443-7079-D1079E0EE2B6}"/>
              </a:ext>
            </a:extLst>
          </p:cNvPr>
          <p:cNvCxnSpPr>
            <a:cxnSpLocks/>
          </p:cNvCxnSpPr>
          <p:nvPr/>
        </p:nvCxnSpPr>
        <p:spPr>
          <a:xfrm flipH="1">
            <a:off x="7110826" y="982789"/>
            <a:ext cx="18626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EB1EEA-5676-580B-C38E-BF4EFAA11814}"/>
              </a:ext>
            </a:extLst>
          </p:cNvPr>
          <p:cNvCxnSpPr>
            <a:cxnSpLocks/>
          </p:cNvCxnSpPr>
          <p:nvPr/>
        </p:nvCxnSpPr>
        <p:spPr>
          <a:xfrm>
            <a:off x="3011424" y="2786063"/>
            <a:ext cx="931338" cy="12605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DD4C81-5158-7A0B-3175-ABDE23C6A64B}"/>
              </a:ext>
            </a:extLst>
          </p:cNvPr>
          <p:cNvCxnSpPr>
            <a:cxnSpLocks/>
          </p:cNvCxnSpPr>
          <p:nvPr/>
        </p:nvCxnSpPr>
        <p:spPr>
          <a:xfrm flipH="1">
            <a:off x="5704544" y="3377138"/>
            <a:ext cx="903520" cy="684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75AB52-2922-B46D-88F6-1AE58F726A00}"/>
              </a:ext>
            </a:extLst>
          </p:cNvPr>
          <p:cNvCxnSpPr>
            <a:cxnSpLocks/>
          </p:cNvCxnSpPr>
          <p:nvPr/>
        </p:nvCxnSpPr>
        <p:spPr>
          <a:xfrm flipH="1">
            <a:off x="6220222" y="4632257"/>
            <a:ext cx="2472864" cy="1286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AC7068-B0ED-3452-07C7-B550E276CF46}"/>
              </a:ext>
            </a:extLst>
          </p:cNvPr>
          <p:cNvSpPr txBox="1"/>
          <p:nvPr/>
        </p:nvSpPr>
        <p:spPr>
          <a:xfrm>
            <a:off x="2726452" y="3377138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73B5E-6571-7A53-D4D9-84AC6E2938DB}"/>
              </a:ext>
            </a:extLst>
          </p:cNvPr>
          <p:cNvSpPr txBox="1"/>
          <p:nvPr/>
        </p:nvSpPr>
        <p:spPr>
          <a:xfrm>
            <a:off x="6327503" y="3548313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7002D4-D0DE-1F43-DB5C-C5238220F1CC}"/>
              </a:ext>
            </a:extLst>
          </p:cNvPr>
          <p:cNvSpPr txBox="1"/>
          <p:nvPr/>
        </p:nvSpPr>
        <p:spPr>
          <a:xfrm>
            <a:off x="7334631" y="5275748"/>
            <a:ext cx="74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8EBE01-C572-F4D1-FA35-6F26A2398C2F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6F5DB9C5-5AA9-BBAE-7EA7-9190E45C9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CD141D3-A437-AA25-7355-93B8F6107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03CBF4B-BFFC-B289-A662-9B3B7E72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39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2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86869C-22B5-DC52-D68E-3322186BDEC2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5" name="Picture 4" descr="Bioinformatics">
              <a:extLst>
                <a:ext uri="{FF2B5EF4-FFF2-40B4-BE49-F238E27FC236}">
                  <a16:creationId xmlns:a16="http://schemas.microsoft.com/office/drawing/2014/main" id="{C0949B26-962A-935B-2D0D-CA847DA41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9F1F652-A52A-A714-15EA-80BBA816C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972EF8-F2F0-54D9-8393-E4ABFB097B66}"/>
              </a:ext>
            </a:extLst>
          </p:cNvPr>
          <p:cNvSpPr txBox="1"/>
          <p:nvPr/>
        </p:nvSpPr>
        <p:spPr>
          <a:xfrm>
            <a:off x="2799873" y="1207008"/>
            <a:ext cx="6592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Part 1: Why Standards Matter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63D62-0BB5-D742-570F-8E4806E070C7}"/>
              </a:ext>
            </a:extLst>
          </p:cNvPr>
          <p:cNvSpPr txBox="1"/>
          <p:nvPr/>
        </p:nvSpPr>
        <p:spPr>
          <a:xfrm>
            <a:off x="2080029" y="2377440"/>
            <a:ext cx="8031942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challenges of contextual data and current standards development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Standards development framework and methodology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Practical guidance: scoping, needs assessment</a:t>
            </a:r>
          </a:p>
          <a:p>
            <a:endParaRPr lang="en-US" dirty="0"/>
          </a:p>
          <a:p>
            <a:r>
              <a:rPr lang="en-US" sz="2400" dirty="0"/>
              <a:t>Practical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mock needs assessment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6142C-2A60-0265-47C6-F67E0C02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421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B4F15-DABA-411D-6BB0-0409E23D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5CD12-4C3C-AD52-FAB6-84F0BEF32E6C}"/>
              </a:ext>
            </a:extLst>
          </p:cNvPr>
          <p:cNvSpPr txBox="1"/>
          <p:nvPr/>
        </p:nvSpPr>
        <p:spPr>
          <a:xfrm>
            <a:off x="3461272" y="316992"/>
            <a:ext cx="526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Your Own Standard: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B9F17-7495-89CD-9BE1-CA62FEDBB067}"/>
              </a:ext>
            </a:extLst>
          </p:cNvPr>
          <p:cNvSpPr txBox="1"/>
          <p:nvPr/>
        </p:nvSpPr>
        <p:spPr>
          <a:xfrm>
            <a:off x="1816608" y="1613118"/>
            <a:ext cx="95585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 5: Standardize Terms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Look up vocabulary in an ontology look-up service.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best matches.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Collect label, definition, identifier.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0E9EB-6135-65BA-BF23-684F7347123A}"/>
              </a:ext>
            </a:extLst>
          </p:cNvPr>
          <p:cNvSpPr txBox="1"/>
          <p:nvPr/>
        </p:nvSpPr>
        <p:spPr>
          <a:xfrm>
            <a:off x="1467927" y="4830354"/>
            <a:ext cx="9256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Use EBI-OLS (</a:t>
            </a:r>
            <a:r>
              <a:rPr lang="en-US" sz="3000" dirty="0">
                <a:hlinkClick r:id="rId2"/>
              </a:rPr>
              <a:t>https://www.ebi.ac.uk/ols4/</a:t>
            </a:r>
            <a:r>
              <a:rPr lang="en-US" sz="3000" dirty="0"/>
              <a:t>) and the </a:t>
            </a:r>
          </a:p>
          <a:p>
            <a:r>
              <a:rPr lang="en-US" sz="3000" dirty="0"/>
              <a:t>NEW TERM REQUEST PROTOCOL.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C8001-C392-CFE1-A53F-C855710DE6FC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05D5F2D0-6001-8B32-8176-06CF51A94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84289B4-FDA4-8B75-72C8-D431DB14C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B994670-C4F8-BFEF-957E-4A9BCAA1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40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02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95D85E-1136-CE30-CA99-C3D7FCFC7972}"/>
              </a:ext>
            </a:extLst>
          </p:cNvPr>
          <p:cNvSpPr txBox="1"/>
          <p:nvPr/>
        </p:nvSpPr>
        <p:spPr>
          <a:xfrm>
            <a:off x="3950208" y="844411"/>
            <a:ext cx="384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EBI OLS: https://</a:t>
            </a:r>
            <a:r>
              <a:rPr lang="en-US" dirty="0" err="1"/>
              <a:t>www.ebi.ac.uk</a:t>
            </a:r>
            <a:r>
              <a:rPr lang="en-US" dirty="0"/>
              <a:t>/ols4/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BAE9F-93E7-AE06-8F63-B48E82BDDF45}"/>
              </a:ext>
            </a:extLst>
          </p:cNvPr>
          <p:cNvSpPr txBox="1"/>
          <p:nvPr/>
        </p:nvSpPr>
        <p:spPr>
          <a:xfrm>
            <a:off x="2750212" y="136525"/>
            <a:ext cx="6691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EBI Ontology Look-up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14A6C-7809-A622-4CCE-A9A25668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75" y="1552297"/>
            <a:ext cx="9312250" cy="46833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0F38FB-DA5A-1226-9B62-15BE54479D3F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AF41055C-FF97-9705-D7BA-E5A9605BA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074C258-13A2-5685-F318-8E42461DB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353A118-BC41-4534-E690-6444D552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41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60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/>
        </p:nvSpPr>
        <p:spPr>
          <a:xfrm>
            <a:off x="415600" y="1654269"/>
            <a:ext cx="11776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95959"/>
                </a:solidFill>
              </a:rPr>
              <a:t>Example: farm</a:t>
            </a:r>
            <a:endParaRPr sz="2400" dirty="0">
              <a:solidFill>
                <a:srgbClr val="595959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2400" dirty="0">
              <a:solidFill>
                <a:srgbClr val="595959"/>
              </a:solidFill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848" y="1631722"/>
            <a:ext cx="8582363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546B2-968A-9DF9-53B8-CA65D2EEACDC}"/>
              </a:ext>
            </a:extLst>
          </p:cNvPr>
          <p:cNvSpPr txBox="1"/>
          <p:nvPr/>
        </p:nvSpPr>
        <p:spPr>
          <a:xfrm>
            <a:off x="1384937" y="240191"/>
            <a:ext cx="8993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dk1"/>
                </a:solidFill>
              </a:rPr>
              <a:t>How to use EBI-OLS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13C5B3-D819-CD3B-9662-B60F370582DD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FBE5F8B1-34E5-9609-4654-21624A5D99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3750130-A864-7437-C9AA-37220A094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3085DA-F5DB-F8B9-8662-412B30B58623}"/>
              </a:ext>
            </a:extLst>
          </p:cNvPr>
          <p:cNvSpPr txBox="1"/>
          <p:nvPr/>
        </p:nvSpPr>
        <p:spPr>
          <a:xfrm>
            <a:off x="415600" y="2991719"/>
            <a:ext cx="23424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Multiple hits!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0D813-CAC8-485E-EF4C-D3AA849F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42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98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D423C1-D2C8-3570-3161-DC1A0B0C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89414"/>
            <a:ext cx="7095585" cy="3239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0EFC80-57AE-4B77-D055-31951D75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31" y="3429000"/>
            <a:ext cx="6484495" cy="346452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159710-D303-9837-EDD4-72BB54C7F077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8" name="Picture 7" descr="Bioinformatics">
              <a:extLst>
                <a:ext uri="{FF2B5EF4-FFF2-40B4-BE49-F238E27FC236}">
                  <a16:creationId xmlns:a16="http://schemas.microsoft.com/office/drawing/2014/main" id="{0460B818-112A-92DE-15BC-46457F575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2BAF08B-2F1C-FDBA-F69B-B33C359E3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D4554D2-D9AF-768B-B38A-E53AD87BBB5F}"/>
              </a:ext>
            </a:extLst>
          </p:cNvPr>
          <p:cNvSpPr txBox="1"/>
          <p:nvPr/>
        </p:nvSpPr>
        <p:spPr>
          <a:xfrm>
            <a:off x="597408" y="1450848"/>
            <a:ext cx="2426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Click on any term to see synonyms, cross refs, hierarchy, class relations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C8A1F0-8D6E-060C-3817-5A0249E95B26}"/>
              </a:ext>
            </a:extLst>
          </p:cNvPr>
          <p:cNvSpPr txBox="1"/>
          <p:nvPr/>
        </p:nvSpPr>
        <p:spPr>
          <a:xfrm>
            <a:off x="597408" y="4206240"/>
            <a:ext cx="2631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you need: </a:t>
            </a:r>
            <a:r>
              <a:rPr lang="en-US" sz="2400" b="1" dirty="0"/>
              <a:t>label</a:t>
            </a:r>
          </a:p>
          <a:p>
            <a:r>
              <a:rPr lang="en-US" sz="2400" b="1" dirty="0"/>
              <a:t>Definition</a:t>
            </a:r>
          </a:p>
          <a:p>
            <a:r>
              <a:rPr lang="en-US" sz="2400" b="1" dirty="0"/>
              <a:t>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CE690-7995-73A3-62B3-60F2BE9E6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43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89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52CF3C21-B825-8154-5042-3B99DEC6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>
            <a:extLst>
              <a:ext uri="{FF2B5EF4-FFF2-40B4-BE49-F238E27FC236}">
                <a16:creationId xmlns:a16="http://schemas.microsoft.com/office/drawing/2014/main" id="{3DD3C192-3691-FDA5-C4ED-A7436E237DC2}"/>
              </a:ext>
            </a:extLst>
          </p:cNvPr>
          <p:cNvSpPr txBox="1"/>
          <p:nvPr/>
        </p:nvSpPr>
        <p:spPr>
          <a:xfrm>
            <a:off x="415600" y="1654269"/>
            <a:ext cx="11776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95959"/>
                </a:solidFill>
              </a:rPr>
              <a:t>Example: farm</a:t>
            </a:r>
            <a:endParaRPr sz="2400" dirty="0">
              <a:solidFill>
                <a:srgbClr val="595959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2400" dirty="0">
              <a:solidFill>
                <a:srgbClr val="595959"/>
              </a:solidFill>
            </a:endParaRPr>
          </a:p>
        </p:txBody>
      </p:sp>
      <p:pic>
        <p:nvPicPr>
          <p:cNvPr id="235" name="Google Shape;235;p24">
            <a:extLst>
              <a:ext uri="{FF2B5EF4-FFF2-40B4-BE49-F238E27FC236}">
                <a16:creationId xmlns:a16="http://schemas.microsoft.com/office/drawing/2014/main" id="{0FDD74A9-529D-A62E-B3A6-65914CC539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848" y="1631722"/>
            <a:ext cx="8582363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5BB55A-4CE2-DC5E-3A64-A1C053450EBA}"/>
              </a:ext>
            </a:extLst>
          </p:cNvPr>
          <p:cNvSpPr txBox="1"/>
          <p:nvPr/>
        </p:nvSpPr>
        <p:spPr>
          <a:xfrm>
            <a:off x="1384937" y="240191"/>
            <a:ext cx="8993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dk1"/>
                </a:solidFill>
              </a:rPr>
              <a:t>How do you select the right term?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93530A-8A73-639B-3A26-B7CD471705D0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187543A1-D5BF-EA73-72AA-1285EE9BC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2D99D5E-8A67-7478-87A8-5835ABA7B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FF32F3E-8610-2398-CA23-C1F8F7B09833}"/>
              </a:ext>
            </a:extLst>
          </p:cNvPr>
          <p:cNvSpPr txBox="1"/>
          <p:nvPr/>
        </p:nvSpPr>
        <p:spPr>
          <a:xfrm>
            <a:off x="97536" y="2967335"/>
            <a:ext cx="3492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labels, different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source ontologies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Ontologies that reuse the term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7AAA5-DACA-1071-3BD5-E1203452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44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9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/>
        </p:nvSpPr>
        <p:spPr>
          <a:xfrm>
            <a:off x="2391240" y="11557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r>
              <a:rPr lang="en" sz="3667" dirty="0">
                <a:solidFill>
                  <a:schemeClr val="dk1"/>
                </a:solidFill>
              </a:rPr>
              <a:t>How to evaluate term matches</a:t>
            </a:r>
            <a:endParaRPr sz="3667" dirty="0">
              <a:solidFill>
                <a:schemeClr val="dk1"/>
              </a:solidFill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561904" y="1226950"/>
            <a:ext cx="11776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/>
          <a:p>
            <a:pPr>
              <a:lnSpc>
                <a:spcPct val="115000"/>
              </a:lnSpc>
            </a:pPr>
            <a:r>
              <a:rPr lang="en" sz="3400">
                <a:solidFill>
                  <a:srgbClr val="595959"/>
                </a:solidFill>
              </a:rPr>
              <a:t>Searches for terms can yield many/different kinds of results. </a:t>
            </a:r>
            <a:r>
              <a:rPr lang="en" sz="3400" dirty="0">
                <a:solidFill>
                  <a:srgbClr val="595959"/>
                </a:solidFill>
              </a:rPr>
              <a:t>To evaluate the matches, ask yourself the following:</a:t>
            </a:r>
            <a:endParaRPr sz="3400" dirty="0">
              <a:solidFill>
                <a:srgbClr val="595959"/>
              </a:solidFill>
            </a:endParaRPr>
          </a:p>
          <a:p>
            <a:pPr marL="609585" indent="-422899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ct val="100000"/>
              <a:buChar char="●"/>
            </a:pPr>
            <a:r>
              <a:rPr lang="en" sz="3400" dirty="0">
                <a:solidFill>
                  <a:srgbClr val="595959"/>
                </a:solidFill>
              </a:rPr>
              <a:t>Does the match sound like </a:t>
            </a:r>
            <a:r>
              <a:rPr lang="en" sz="3400" b="1" dirty="0">
                <a:solidFill>
                  <a:srgbClr val="595959"/>
                </a:solidFill>
              </a:rPr>
              <a:t>what I’m looking for</a:t>
            </a:r>
            <a:r>
              <a:rPr lang="en" sz="3400" dirty="0">
                <a:solidFill>
                  <a:srgbClr val="595959"/>
                </a:solidFill>
              </a:rPr>
              <a:t>? </a:t>
            </a:r>
            <a:endParaRPr sz="3400" dirty="0">
              <a:solidFill>
                <a:srgbClr val="595959"/>
              </a:solidFill>
            </a:endParaRPr>
          </a:p>
          <a:p>
            <a:pPr marL="1219170" lvl="1" indent="-422899">
              <a:lnSpc>
                <a:spcPct val="115000"/>
              </a:lnSpc>
              <a:buClr>
                <a:srgbClr val="595959"/>
              </a:buClr>
              <a:buSzPct val="100000"/>
              <a:buChar char="○"/>
            </a:pPr>
            <a:r>
              <a:rPr lang="en" sz="3400" dirty="0">
                <a:solidFill>
                  <a:srgbClr val="595959"/>
                </a:solidFill>
              </a:rPr>
              <a:t>Is it a synonym, e.g. </a:t>
            </a:r>
            <a:r>
              <a:rPr lang="en" sz="3400" dirty="0" err="1">
                <a:solidFill>
                  <a:srgbClr val="595959"/>
                </a:solidFill>
              </a:rPr>
              <a:t>rocketship</a:t>
            </a:r>
            <a:r>
              <a:rPr lang="en" sz="3400" dirty="0">
                <a:solidFill>
                  <a:srgbClr val="595959"/>
                </a:solidFill>
              </a:rPr>
              <a:t> vs spaceship</a:t>
            </a:r>
            <a:endParaRPr sz="3400" dirty="0">
              <a:solidFill>
                <a:srgbClr val="595959"/>
              </a:solidFill>
            </a:endParaRPr>
          </a:p>
          <a:p>
            <a:pPr marL="609585" indent="-422899">
              <a:lnSpc>
                <a:spcPct val="115000"/>
              </a:lnSpc>
              <a:buClr>
                <a:schemeClr val="dk2"/>
              </a:buClr>
              <a:buSzPct val="100000"/>
              <a:buChar char="●"/>
            </a:pPr>
            <a:r>
              <a:rPr lang="en" sz="3400" dirty="0">
                <a:solidFill>
                  <a:schemeClr val="dk2"/>
                </a:solidFill>
              </a:rPr>
              <a:t>Is it being defined by an ontology that makes sense with my </a:t>
            </a:r>
            <a:r>
              <a:rPr lang="en" sz="3400" b="1" dirty="0">
                <a:solidFill>
                  <a:schemeClr val="dk2"/>
                </a:solidFill>
              </a:rPr>
              <a:t>use case</a:t>
            </a:r>
            <a:r>
              <a:rPr lang="en" sz="3400" dirty="0">
                <a:solidFill>
                  <a:schemeClr val="dk2"/>
                </a:solidFill>
              </a:rPr>
              <a:t>? </a:t>
            </a:r>
            <a:endParaRPr sz="3400" dirty="0">
              <a:solidFill>
                <a:schemeClr val="dk2"/>
              </a:solidFill>
            </a:endParaRPr>
          </a:p>
          <a:p>
            <a:pPr marL="1219170" lvl="1" indent="-422899">
              <a:lnSpc>
                <a:spcPct val="115000"/>
              </a:lnSpc>
              <a:buClr>
                <a:schemeClr val="dk2"/>
              </a:buClr>
              <a:buSzPct val="100000"/>
              <a:buChar char="○"/>
            </a:pPr>
            <a:r>
              <a:rPr lang="en" sz="3400" dirty="0">
                <a:solidFill>
                  <a:schemeClr val="dk2"/>
                </a:solidFill>
              </a:rPr>
              <a:t>A disease ontology is more appropriate for disease terms vs mouse model ontology</a:t>
            </a:r>
            <a:endParaRPr sz="3400" dirty="0">
              <a:solidFill>
                <a:srgbClr val="595959"/>
              </a:solidFill>
            </a:endParaRPr>
          </a:p>
          <a:p>
            <a:pPr marL="609585" indent="-422899">
              <a:lnSpc>
                <a:spcPct val="115000"/>
              </a:lnSpc>
              <a:buClr>
                <a:srgbClr val="595959"/>
              </a:buClr>
              <a:buSzPct val="100000"/>
              <a:buChar char="●"/>
            </a:pPr>
            <a:r>
              <a:rPr lang="en" sz="3400" dirty="0">
                <a:solidFill>
                  <a:srgbClr val="595959"/>
                </a:solidFill>
              </a:rPr>
              <a:t>Does the definition </a:t>
            </a:r>
            <a:r>
              <a:rPr lang="en" sz="3400" b="1" dirty="0">
                <a:solidFill>
                  <a:srgbClr val="595959"/>
                </a:solidFill>
              </a:rPr>
              <a:t>sound right</a:t>
            </a:r>
            <a:r>
              <a:rPr lang="en" sz="3400" dirty="0">
                <a:solidFill>
                  <a:srgbClr val="595959"/>
                </a:solidFill>
              </a:rPr>
              <a:t>? </a:t>
            </a:r>
            <a:endParaRPr sz="3400" dirty="0">
              <a:solidFill>
                <a:srgbClr val="595959"/>
              </a:solidFill>
            </a:endParaRPr>
          </a:p>
          <a:p>
            <a:pPr marL="1219170" lvl="1" indent="-422899">
              <a:lnSpc>
                <a:spcPct val="115000"/>
              </a:lnSpc>
              <a:buClr>
                <a:srgbClr val="595959"/>
              </a:buClr>
              <a:buSzPct val="100000"/>
              <a:buChar char="○"/>
            </a:pPr>
            <a:r>
              <a:rPr lang="en" sz="3400" dirty="0">
                <a:solidFill>
                  <a:srgbClr val="595959"/>
                </a:solidFill>
              </a:rPr>
              <a:t>“Cell” could be room in a jail OR a basic unit of life</a:t>
            </a:r>
            <a:endParaRPr sz="3400" dirty="0">
              <a:solidFill>
                <a:srgbClr val="595959"/>
              </a:solidFill>
            </a:endParaRPr>
          </a:p>
          <a:p>
            <a:pPr marL="609585" indent="-422899">
              <a:lnSpc>
                <a:spcPct val="115000"/>
              </a:lnSpc>
              <a:buClr>
                <a:srgbClr val="595959"/>
              </a:buClr>
              <a:buSzPct val="100000"/>
              <a:buChar char="●"/>
            </a:pPr>
            <a:r>
              <a:rPr lang="en" sz="3400" dirty="0">
                <a:solidFill>
                  <a:srgbClr val="595959"/>
                </a:solidFill>
              </a:rPr>
              <a:t>Is it </a:t>
            </a:r>
            <a:r>
              <a:rPr lang="en" sz="3400" b="1" dirty="0">
                <a:solidFill>
                  <a:srgbClr val="595959"/>
                </a:solidFill>
              </a:rPr>
              <a:t>specific enough? Too specific?</a:t>
            </a:r>
            <a:endParaRPr sz="3400" b="1" dirty="0">
              <a:solidFill>
                <a:srgbClr val="595959"/>
              </a:solidFill>
            </a:endParaRPr>
          </a:p>
          <a:p>
            <a:pPr marL="1219170" lvl="1" indent="-422899">
              <a:lnSpc>
                <a:spcPct val="115000"/>
              </a:lnSpc>
              <a:buClr>
                <a:srgbClr val="595959"/>
              </a:buClr>
              <a:buSzPct val="100000"/>
              <a:buChar char="○"/>
            </a:pPr>
            <a:r>
              <a:rPr lang="en" sz="3400" dirty="0">
                <a:solidFill>
                  <a:srgbClr val="595959"/>
                </a:solidFill>
              </a:rPr>
              <a:t>Cough vs productive cough vs productive cough (green sputum))</a:t>
            </a:r>
            <a:endParaRPr sz="3400" dirty="0">
              <a:solidFill>
                <a:srgbClr val="595959"/>
              </a:solidFill>
            </a:endParaRPr>
          </a:p>
          <a:p>
            <a:pPr marL="609585" indent="-422899">
              <a:lnSpc>
                <a:spcPct val="115000"/>
              </a:lnSpc>
              <a:buClr>
                <a:srgbClr val="595959"/>
              </a:buClr>
              <a:buSzPct val="100000"/>
              <a:buChar char="●"/>
            </a:pPr>
            <a:r>
              <a:rPr lang="en" sz="3400" dirty="0">
                <a:solidFill>
                  <a:srgbClr val="595959"/>
                </a:solidFill>
              </a:rPr>
              <a:t>Is it </a:t>
            </a:r>
            <a:r>
              <a:rPr lang="en" sz="3400" b="1" dirty="0">
                <a:solidFill>
                  <a:srgbClr val="595959"/>
                </a:solidFill>
              </a:rPr>
              <a:t>reused</a:t>
            </a:r>
            <a:r>
              <a:rPr lang="en" sz="3400" dirty="0">
                <a:solidFill>
                  <a:srgbClr val="595959"/>
                </a:solidFill>
              </a:rPr>
              <a:t> in many different ontologies? </a:t>
            </a:r>
            <a:endParaRPr sz="3400" dirty="0">
              <a:solidFill>
                <a:srgbClr val="595959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</a:pPr>
            <a:endParaRPr sz="2400" dirty="0">
              <a:solidFill>
                <a:srgbClr val="595959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11BF72-8C16-DE8C-A6C8-95AAAD253AF4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4140AFD2-F3C5-89E0-3E45-BB8DD6CB9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02562FB4-6128-B4F7-6240-E3D27FCBC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D7599C-60D4-8EF1-BDA3-4293C6526DC4}"/>
              </a:ext>
            </a:extLst>
          </p:cNvPr>
          <p:cNvSpPr txBox="1"/>
          <p:nvPr/>
        </p:nvSpPr>
        <p:spPr>
          <a:xfrm>
            <a:off x="768096" y="5386977"/>
            <a:ext cx="6876288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CA" sz="1800" b="1" i="1" dirty="0">
                <a:solidFill>
                  <a:srgbClr val="595959"/>
                </a:solidFill>
              </a:rPr>
              <a:t>Hint: keep evaluating matches past the first hit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23EC5D6-8F1C-D34E-858C-838B8BE1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45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9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>
          <a:extLst>
            <a:ext uri="{FF2B5EF4-FFF2-40B4-BE49-F238E27FC236}">
              <a16:creationId xmlns:a16="http://schemas.microsoft.com/office/drawing/2014/main" id="{1F841116-AE2A-3ABD-F39E-B6A73CAC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>
            <a:extLst>
              <a:ext uri="{FF2B5EF4-FFF2-40B4-BE49-F238E27FC236}">
                <a16:creationId xmlns:a16="http://schemas.microsoft.com/office/drawing/2014/main" id="{C9E8A298-A6B3-02B0-81FB-D00D9F0E4D8A}"/>
              </a:ext>
            </a:extLst>
          </p:cNvPr>
          <p:cNvSpPr txBox="1"/>
          <p:nvPr/>
        </p:nvSpPr>
        <p:spPr>
          <a:xfrm>
            <a:off x="415600" y="1081245"/>
            <a:ext cx="11776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95959"/>
                </a:solidFill>
              </a:rPr>
              <a:t>Example: farm</a:t>
            </a:r>
            <a:endParaRPr sz="2400" dirty="0">
              <a:solidFill>
                <a:srgbClr val="595959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2400" dirty="0">
              <a:solidFill>
                <a:srgbClr val="595959"/>
              </a:solidFill>
            </a:endParaRPr>
          </a:p>
        </p:txBody>
      </p:sp>
      <p:pic>
        <p:nvPicPr>
          <p:cNvPr id="235" name="Google Shape;235;p24">
            <a:extLst>
              <a:ext uri="{FF2B5EF4-FFF2-40B4-BE49-F238E27FC236}">
                <a16:creationId xmlns:a16="http://schemas.microsoft.com/office/drawing/2014/main" id="{EFF87589-D922-BBF7-0CD7-76269C8263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848" y="1221555"/>
            <a:ext cx="8582363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>
            <a:extLst>
              <a:ext uri="{FF2B5EF4-FFF2-40B4-BE49-F238E27FC236}">
                <a16:creationId xmlns:a16="http://schemas.microsoft.com/office/drawing/2014/main" id="{733C9873-1272-514F-4D02-A2B1DC11B24A}"/>
              </a:ext>
            </a:extLst>
          </p:cNvPr>
          <p:cNvSpPr txBox="1"/>
          <p:nvPr/>
        </p:nvSpPr>
        <p:spPr>
          <a:xfrm>
            <a:off x="270667" y="1668811"/>
            <a:ext cx="3248400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“Farm” is exact match!</a:t>
            </a:r>
            <a:endParaRPr sz="2400" dirty="0"/>
          </a:p>
          <a:p>
            <a:r>
              <a:rPr lang="en" sz="2400" dirty="0"/>
              <a:t>Def sounds right</a:t>
            </a:r>
            <a:endParaRPr sz="2400" dirty="0"/>
          </a:p>
          <a:p>
            <a:endParaRPr sz="2400" dirty="0"/>
          </a:p>
          <a:p>
            <a:r>
              <a:rPr lang="en" sz="2400" dirty="0"/>
              <a:t>ENVO (Environment) &gt; </a:t>
            </a:r>
            <a:endParaRPr sz="2400" dirty="0"/>
          </a:p>
          <a:p>
            <a:r>
              <a:rPr lang="en" sz="2400" dirty="0"/>
              <a:t>NCIT=Cancer</a:t>
            </a:r>
            <a:endParaRPr sz="2400" dirty="0"/>
          </a:p>
          <a:p>
            <a:endParaRPr sz="2400" dirty="0"/>
          </a:p>
          <a:p>
            <a:r>
              <a:rPr lang="en" sz="2400" dirty="0"/>
              <a:t>ENVO term in multiple ontologies</a:t>
            </a:r>
            <a:endParaRPr sz="2400" dirty="0"/>
          </a:p>
          <a:p>
            <a:endParaRPr sz="2400" dirty="0"/>
          </a:p>
          <a:p>
            <a:r>
              <a:rPr lang="en" sz="2400" b="1" dirty="0"/>
              <a:t>Conclusion: select</a:t>
            </a:r>
            <a:endParaRPr sz="2400" b="1" dirty="0"/>
          </a:p>
          <a:p>
            <a:r>
              <a:rPr lang="en" sz="2400" b="1" dirty="0"/>
              <a:t>ENVO:00000078</a:t>
            </a:r>
            <a:endParaRPr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67C0A-C3C0-A259-3689-8C46F2219358}"/>
              </a:ext>
            </a:extLst>
          </p:cNvPr>
          <p:cNvSpPr txBox="1"/>
          <p:nvPr/>
        </p:nvSpPr>
        <p:spPr>
          <a:xfrm>
            <a:off x="1384937" y="240191"/>
            <a:ext cx="8993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dk1"/>
                </a:solidFill>
              </a:rPr>
              <a:t>How do you select the right term?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B68F86-25FC-862C-C46D-3221FC6D9731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7" name="Picture 6" descr="Bioinformatics">
              <a:extLst>
                <a:ext uri="{FF2B5EF4-FFF2-40B4-BE49-F238E27FC236}">
                  <a16:creationId xmlns:a16="http://schemas.microsoft.com/office/drawing/2014/main" id="{629310BA-9302-3059-6C57-359C98889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2D0C25C-D14C-7C7B-57DE-DE5D084DF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18496-4E8A-C27E-2936-E8D2CCA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46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599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/>
        </p:nvSpPr>
        <p:spPr>
          <a:xfrm>
            <a:off x="415600" y="1228379"/>
            <a:ext cx="11776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95959"/>
                </a:solidFill>
              </a:rPr>
              <a:t>Example: </a:t>
            </a:r>
            <a:r>
              <a:rPr lang="en-CA" sz="2400" dirty="0">
                <a:solidFill>
                  <a:srgbClr val="595959"/>
                </a:solidFill>
              </a:rPr>
              <a:t>waste tank</a:t>
            </a:r>
          </a:p>
          <a:p>
            <a:pPr>
              <a:lnSpc>
                <a:spcPct val="115000"/>
              </a:lnSpc>
            </a:pPr>
            <a:r>
              <a:rPr lang="en-CA" sz="2400" dirty="0">
                <a:solidFill>
                  <a:srgbClr val="595959"/>
                </a:solidFill>
              </a:rPr>
              <a:t>(context of wastewater)</a:t>
            </a:r>
            <a:endParaRPr sz="2400" dirty="0">
              <a:solidFill>
                <a:srgbClr val="595959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2400" dirty="0">
              <a:solidFill>
                <a:srgbClr val="595959"/>
              </a:solidFill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44046" y="2456342"/>
            <a:ext cx="3248400" cy="357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2400" dirty="0"/>
              <a:t>Label seems right</a:t>
            </a:r>
          </a:p>
          <a:p>
            <a:endParaRPr lang="en-CA" sz="2400" b="1" dirty="0"/>
          </a:p>
          <a:p>
            <a:r>
              <a:rPr lang="en-CA" sz="2400" b="1" dirty="0"/>
              <a:t>BUT</a:t>
            </a:r>
          </a:p>
          <a:p>
            <a:endParaRPr lang="en-CA" sz="2400" b="1" dirty="0"/>
          </a:p>
          <a:p>
            <a:r>
              <a:rPr lang="en-CA" sz="2400" b="1" dirty="0"/>
              <a:t>Definition is for flow cytometry</a:t>
            </a:r>
          </a:p>
          <a:p>
            <a:endParaRPr lang="en-CA" sz="2400" b="1" dirty="0"/>
          </a:p>
          <a:p>
            <a:r>
              <a:rPr lang="en-CA" sz="2400" b="1" dirty="0"/>
              <a:t>Don’t use this! </a:t>
            </a:r>
          </a:p>
          <a:p>
            <a:r>
              <a:rPr lang="en-CA" sz="2400" b="1" dirty="0"/>
              <a:t>Try alternative…</a:t>
            </a:r>
            <a:endParaRPr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D8C2B-1FE1-EB3E-911A-130308C8F0BD}"/>
              </a:ext>
            </a:extLst>
          </p:cNvPr>
          <p:cNvSpPr txBox="1"/>
          <p:nvPr/>
        </p:nvSpPr>
        <p:spPr>
          <a:xfrm>
            <a:off x="1384937" y="240191"/>
            <a:ext cx="8993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dk1"/>
                </a:solidFill>
              </a:rPr>
              <a:t>How do you select the right term?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07F7CBF-BB38-95F7-BD32-14D8EA38BB23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7" name="Picture 6" descr="Bioinformatics">
              <a:extLst>
                <a:ext uri="{FF2B5EF4-FFF2-40B4-BE49-F238E27FC236}">
                  <a16:creationId xmlns:a16="http://schemas.microsoft.com/office/drawing/2014/main" id="{FAC2CE34-2093-84C5-762E-6A704B9B5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0FC8DBC-E39A-0E4B-6993-89580110E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212DD26-AE20-3182-5238-CEBC572F6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688" y="1228378"/>
            <a:ext cx="8350986" cy="2884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4EBFB-1A21-5F31-D448-071DF2631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497" y="3945485"/>
            <a:ext cx="2978984" cy="26723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81E10-436D-D4EB-4DF5-08CE2FFA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47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5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EE4B6A-6F56-49F8-E326-EEF56585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679" y="948077"/>
            <a:ext cx="7772400" cy="5313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A9B40-31DA-A5B0-23CE-C7A75A012910}"/>
              </a:ext>
            </a:extLst>
          </p:cNvPr>
          <p:cNvSpPr txBox="1"/>
          <p:nvPr/>
        </p:nvSpPr>
        <p:spPr>
          <a:xfrm>
            <a:off x="1384937" y="240191"/>
            <a:ext cx="8993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solidFill>
                  <a:schemeClr val="dk1"/>
                </a:solidFill>
              </a:rPr>
              <a:t>How do you select the right term?</a:t>
            </a:r>
          </a:p>
        </p:txBody>
      </p:sp>
      <p:sp>
        <p:nvSpPr>
          <p:cNvPr id="6" name="Google Shape;244;p25">
            <a:extLst>
              <a:ext uri="{FF2B5EF4-FFF2-40B4-BE49-F238E27FC236}">
                <a16:creationId xmlns:a16="http://schemas.microsoft.com/office/drawing/2014/main" id="{F42C9A87-7602-D910-ACBF-1CAE2B56A7D5}"/>
              </a:ext>
            </a:extLst>
          </p:cNvPr>
          <p:cNvSpPr txBox="1"/>
          <p:nvPr/>
        </p:nvSpPr>
        <p:spPr>
          <a:xfrm>
            <a:off x="415600" y="1228379"/>
            <a:ext cx="11776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95959"/>
                </a:solidFill>
              </a:rPr>
              <a:t>Example: wastewater </a:t>
            </a:r>
            <a:r>
              <a:rPr lang="en-CA" sz="2400" dirty="0">
                <a:solidFill>
                  <a:srgbClr val="595959"/>
                </a:solidFill>
              </a:rPr>
              <a:t>waste tank</a:t>
            </a:r>
          </a:p>
        </p:txBody>
      </p:sp>
      <p:sp>
        <p:nvSpPr>
          <p:cNvPr id="7" name="Google Shape;245;p25">
            <a:extLst>
              <a:ext uri="{FF2B5EF4-FFF2-40B4-BE49-F238E27FC236}">
                <a16:creationId xmlns:a16="http://schemas.microsoft.com/office/drawing/2014/main" id="{8F245EA7-356C-4BE8-1FF3-9F2E3881AB1E}"/>
              </a:ext>
            </a:extLst>
          </p:cNvPr>
          <p:cNvSpPr txBox="1"/>
          <p:nvPr/>
        </p:nvSpPr>
        <p:spPr>
          <a:xfrm>
            <a:off x="444046" y="2456342"/>
            <a:ext cx="3248400" cy="276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CA" sz="2400" b="1" dirty="0"/>
              <a:t>No good match!</a:t>
            </a: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CA" sz="2400" b="1" dirty="0"/>
              <a:t>Identify a good ontology and file a New Term Request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6AC574-0508-8F19-26A9-408FEC58C74F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9" name="Picture 8" descr="Bioinformatics">
              <a:extLst>
                <a:ext uri="{FF2B5EF4-FFF2-40B4-BE49-F238E27FC236}">
                  <a16:creationId xmlns:a16="http://schemas.microsoft.com/office/drawing/2014/main" id="{73DF5F4D-F500-4149-95B1-C9B8124FA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CA9B2E8-2BE3-D24E-E1B9-3DED42032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85BD1-48F2-71F6-C81D-070DEC1C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48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24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/>
        </p:nvSpPr>
        <p:spPr>
          <a:xfrm>
            <a:off x="1671376" y="20728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3733" dirty="0">
                <a:solidFill>
                  <a:schemeClr val="dk1"/>
                </a:solidFill>
              </a:rPr>
              <a:t>Who do you trust? Evaluating ontologies…</a:t>
            </a:r>
            <a:endParaRPr sz="3667" dirty="0">
              <a:solidFill>
                <a:schemeClr val="dk1"/>
              </a:solidFill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667411" y="1151400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>
              <a:lnSpc>
                <a:spcPct val="115000"/>
              </a:lnSpc>
            </a:pPr>
            <a:r>
              <a:rPr lang="en" sz="2400" dirty="0">
                <a:solidFill>
                  <a:srgbClr val="595959"/>
                </a:solidFill>
              </a:rPr>
              <a:t>All ontologies are not created equal. Ontologies can be built for specific project.</a:t>
            </a:r>
            <a:endParaRPr sz="2400" dirty="0">
              <a:solidFill>
                <a:srgbClr val="595959"/>
              </a:solidFill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</a:pPr>
            <a:r>
              <a:rPr lang="en" sz="2400" dirty="0">
                <a:solidFill>
                  <a:srgbClr val="595959"/>
                </a:solidFill>
              </a:rPr>
              <a:t>Advice for choosing ontologies to use:</a:t>
            </a:r>
            <a:endParaRPr sz="2400" dirty="0">
              <a:solidFill>
                <a:srgbClr val="595959"/>
              </a:solidFill>
            </a:endParaRPr>
          </a:p>
          <a:p>
            <a:pPr marL="609585" indent="-457189">
              <a:lnSpc>
                <a:spcPct val="115000"/>
              </a:lnSpc>
              <a:spcBef>
                <a:spcPts val="1600"/>
              </a:spcBef>
              <a:buClr>
                <a:srgbClr val="595959"/>
              </a:buClr>
              <a:buSzPts val="1800"/>
              <a:buAutoNum type="arabicPeriod"/>
            </a:pPr>
            <a:r>
              <a:rPr lang="en" sz="2400" dirty="0">
                <a:solidFill>
                  <a:srgbClr val="595959"/>
                </a:solidFill>
              </a:rPr>
              <a:t>Should be under active development (updated) </a:t>
            </a:r>
            <a:endParaRPr sz="2400" dirty="0">
              <a:solidFill>
                <a:srgbClr val="595959"/>
              </a:solidFill>
            </a:endParaRPr>
          </a:p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AutoNum type="arabicPeriod"/>
            </a:pPr>
            <a:r>
              <a:rPr lang="en" sz="2400" dirty="0">
                <a:solidFill>
                  <a:schemeClr val="dk2"/>
                </a:solidFill>
              </a:rPr>
              <a:t>Should accept term requests from the community and respond in a timely manner</a:t>
            </a:r>
            <a:endParaRPr sz="2400" dirty="0">
              <a:solidFill>
                <a:srgbClr val="595959"/>
              </a:solidFill>
            </a:endParaRPr>
          </a:p>
          <a:p>
            <a:pPr marL="609585" indent="-457189">
              <a:lnSpc>
                <a:spcPct val="115000"/>
              </a:lnSpc>
              <a:buClr>
                <a:srgbClr val="595959"/>
              </a:buClr>
              <a:buSzPts val="1800"/>
              <a:buAutoNum type="arabicPeriod"/>
            </a:pPr>
            <a:r>
              <a:rPr lang="en" sz="2400" dirty="0">
                <a:solidFill>
                  <a:srgbClr val="595959"/>
                </a:solidFill>
              </a:rPr>
              <a:t>Should be interoperable and adhere to best practices (e.g. OBO Foundry)</a:t>
            </a:r>
            <a:endParaRPr sz="2400" dirty="0">
              <a:solidFill>
                <a:srgbClr val="595959"/>
              </a:solidFill>
            </a:endParaRPr>
          </a:p>
          <a:p>
            <a:pPr marL="609585" indent="-457189">
              <a:lnSpc>
                <a:spcPct val="115000"/>
              </a:lnSpc>
              <a:buClr>
                <a:srgbClr val="595959"/>
              </a:buClr>
              <a:buSzPts val="1800"/>
              <a:buAutoNum type="arabicPeriod"/>
            </a:pPr>
            <a:r>
              <a:rPr lang="en" sz="2400" dirty="0">
                <a:solidFill>
                  <a:srgbClr val="595959"/>
                </a:solidFill>
              </a:rPr>
              <a:t>The more widely used the better</a:t>
            </a:r>
            <a:endParaRPr sz="2400" dirty="0">
              <a:solidFill>
                <a:srgbClr val="595959"/>
              </a:solidFill>
            </a:endParaRPr>
          </a:p>
          <a:p>
            <a:pPr marL="609585" indent="-457189">
              <a:lnSpc>
                <a:spcPct val="115000"/>
              </a:lnSpc>
              <a:buClr>
                <a:srgbClr val="595959"/>
              </a:buClr>
              <a:buSzPts val="1800"/>
              <a:buAutoNum type="arabicPeriod"/>
            </a:pPr>
            <a:r>
              <a:rPr lang="en" sz="2400" dirty="0">
                <a:solidFill>
                  <a:srgbClr val="595959"/>
                </a:solidFill>
              </a:rPr>
              <a:t>Should provide definitions and sources</a:t>
            </a:r>
            <a:endParaRPr sz="2400" dirty="0">
              <a:solidFill>
                <a:srgbClr val="595959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2400" b="1" i="1" dirty="0">
                <a:solidFill>
                  <a:srgbClr val="595959"/>
                </a:solidFill>
              </a:rPr>
              <a:t>How do I know which ontologies are best?</a:t>
            </a:r>
            <a:endParaRPr sz="2400" b="1" i="1" dirty="0">
              <a:solidFill>
                <a:srgbClr val="595959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B2BA95-62FB-DDE1-DACC-80C7862EFCA7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B7D80BDA-8B12-B040-B318-47AE6476A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4D38EBC3-B239-930F-21C7-093CEEB600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5DA9A30-6240-9AD6-106C-0F8814CB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49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CEDE95-B1A5-3657-A2D5-59E73DA7F6DC}"/>
              </a:ext>
            </a:extLst>
          </p:cNvPr>
          <p:cNvSpPr txBox="1"/>
          <p:nvPr/>
        </p:nvSpPr>
        <p:spPr>
          <a:xfrm>
            <a:off x="990106" y="1356052"/>
            <a:ext cx="1005039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200" b="1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CA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ets of recommended controlled vocabulary, formats, data structures, and rules, for storing, transferring, and expressing information. </a:t>
            </a:r>
          </a:p>
          <a:p>
            <a:pPr algn="ctr"/>
            <a:r>
              <a:rPr lang="en-CA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Authoritative source. Uptake.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634E9-5098-7355-65A1-269DD3DA0512}"/>
              </a:ext>
            </a:extLst>
          </p:cNvPr>
          <p:cNvSpPr txBox="1"/>
          <p:nvPr/>
        </p:nvSpPr>
        <p:spPr>
          <a:xfrm>
            <a:off x="744931" y="118934"/>
            <a:ext cx="10698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data standards can facilitate public health pathogen bioinformatics and data sharing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71CFA8-1B4A-43F9-BC59-3F8BBBF9B22A}"/>
              </a:ext>
            </a:extLst>
          </p:cNvPr>
          <p:cNvGrpSpPr/>
          <p:nvPr/>
        </p:nvGrpSpPr>
        <p:grpSpPr>
          <a:xfrm>
            <a:off x="8512532" y="2570043"/>
            <a:ext cx="3063240" cy="1177174"/>
            <a:chOff x="4263110" y="3828842"/>
            <a:chExt cx="3063240" cy="11771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B6260C-F1C3-198D-68C9-4F56CB2D90AE}"/>
                </a:ext>
              </a:extLst>
            </p:cNvPr>
            <p:cNvSpPr txBox="1"/>
            <p:nvPr/>
          </p:nvSpPr>
          <p:spPr>
            <a:xfrm>
              <a:off x="4263110" y="3828842"/>
              <a:ext cx="30632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inputs and outputs of analytical processes</a:t>
              </a:r>
              <a:endParaRPr lang="en-US" dirty="0"/>
            </a:p>
          </p:txBody>
        </p:sp>
        <p:pic>
          <p:nvPicPr>
            <p:cNvPr id="2050" name="Picture 2" descr="Input Process Output Model (IB Computer Science (Standard)) | Learnlearn  Revise">
              <a:extLst>
                <a:ext uri="{FF2B5EF4-FFF2-40B4-BE49-F238E27FC236}">
                  <a16:creationId xmlns:a16="http://schemas.microsoft.com/office/drawing/2014/main" id="{AE7BA232-F5F1-F819-D3B3-A62C0D48B1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967"/>
            <a:stretch>
              <a:fillRect/>
            </a:stretch>
          </p:blipFill>
          <p:spPr bwMode="auto">
            <a:xfrm>
              <a:off x="4394686" y="4568172"/>
              <a:ext cx="2706624" cy="437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B47516-0248-D174-6657-7FD3AB6B923C}"/>
              </a:ext>
            </a:extLst>
          </p:cNvPr>
          <p:cNvGrpSpPr/>
          <p:nvPr/>
        </p:nvGrpSpPr>
        <p:grpSpPr>
          <a:xfrm>
            <a:off x="2467391" y="4710409"/>
            <a:ext cx="3645490" cy="1634548"/>
            <a:chOff x="6151460" y="2653932"/>
            <a:chExt cx="2926158" cy="13003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6CD83B-5344-44EB-66BE-D8D7812D58C2}"/>
                </a:ext>
              </a:extLst>
            </p:cNvPr>
            <p:cNvSpPr txBox="1"/>
            <p:nvPr/>
          </p:nvSpPr>
          <p:spPr>
            <a:xfrm>
              <a:off x="7007352" y="2653932"/>
              <a:ext cx="15880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services</a:t>
              </a:r>
              <a:endParaRPr lang="en-US" dirty="0"/>
            </a:p>
          </p:txBody>
        </p:sp>
        <p:pic>
          <p:nvPicPr>
            <p:cNvPr id="2054" name="Picture 6" descr="Creating APIs for data science with plumber - Posit">
              <a:extLst>
                <a:ext uri="{FF2B5EF4-FFF2-40B4-BE49-F238E27FC236}">
                  <a16:creationId xmlns:a16="http://schemas.microsoft.com/office/drawing/2014/main" id="{6537E3B4-8DF0-EEC0-5F51-D77573A0B8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20" b="19191"/>
            <a:stretch>
              <a:fillRect/>
            </a:stretch>
          </p:blipFill>
          <p:spPr bwMode="auto">
            <a:xfrm>
              <a:off x="6151460" y="2937292"/>
              <a:ext cx="2926158" cy="1017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617C560-7C73-BFAA-98A3-CA2427DEC1B1}"/>
              </a:ext>
            </a:extLst>
          </p:cNvPr>
          <p:cNvGrpSpPr/>
          <p:nvPr/>
        </p:nvGrpSpPr>
        <p:grpSpPr>
          <a:xfrm>
            <a:off x="6112881" y="4710409"/>
            <a:ext cx="3063240" cy="1782466"/>
            <a:chOff x="4175711" y="2557293"/>
            <a:chExt cx="2468925" cy="1429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220667-396D-8987-66F8-323F8F54B4CC}"/>
                </a:ext>
              </a:extLst>
            </p:cNvPr>
            <p:cNvSpPr txBox="1"/>
            <p:nvPr/>
          </p:nvSpPr>
          <p:spPr>
            <a:xfrm>
              <a:off x="4175711" y="2557293"/>
              <a:ext cx="24689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r>
                <a:rPr lang="en-CA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ystems structure </a:t>
              </a:r>
              <a:endParaRPr lang="en-US" dirty="0"/>
            </a:p>
          </p:txBody>
        </p:sp>
        <p:pic>
          <p:nvPicPr>
            <p:cNvPr id="2056" name="Picture 8" descr="Top 10 Metadata Icon PowerPoint Presentation Templates in 2025">
              <a:extLst>
                <a:ext uri="{FF2B5EF4-FFF2-40B4-BE49-F238E27FC236}">
                  <a16:creationId xmlns:a16="http://schemas.microsoft.com/office/drawing/2014/main" id="{AE1F5678-7D73-CDB5-500E-4A5D0E088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5" t="19739" r="29350" b="7084"/>
            <a:stretch>
              <a:fillRect/>
            </a:stretch>
          </p:blipFill>
          <p:spPr bwMode="auto">
            <a:xfrm>
              <a:off x="4625643" y="2942435"/>
              <a:ext cx="1033322" cy="1044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00963B-4BA5-8854-60AA-2942B7BDAD5E}"/>
              </a:ext>
            </a:extLst>
          </p:cNvPr>
          <p:cNvGrpSpPr/>
          <p:nvPr/>
        </p:nvGrpSpPr>
        <p:grpSpPr>
          <a:xfrm>
            <a:off x="851516" y="2570043"/>
            <a:ext cx="2330100" cy="1529918"/>
            <a:chOff x="2130209" y="3539282"/>
            <a:chExt cx="2330100" cy="15299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4CC60D-AF9F-72BC-16BA-9361F24A92D3}"/>
                </a:ext>
              </a:extLst>
            </p:cNvPr>
            <p:cNvSpPr txBox="1"/>
            <p:nvPr/>
          </p:nvSpPr>
          <p:spPr>
            <a:xfrm>
              <a:off x="2268799" y="3539282"/>
              <a:ext cx="21915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contextual data</a:t>
              </a:r>
            </a:p>
            <a:p>
              <a:pPr algn="ctr"/>
              <a:r>
                <a:rPr lang="en-CA" dirty="0">
                  <a:solidFill>
                    <a:srgbClr val="000000"/>
                  </a:solidFill>
                  <a:latin typeface="Arial" panose="020B0604020202020204" pitchFamily="34" charset="0"/>
                </a:rPr>
                <a:t>(sequence record)</a:t>
              </a:r>
              <a:endParaRPr lang="en-US" dirty="0"/>
            </a:p>
          </p:txBody>
        </p:sp>
        <p:pic>
          <p:nvPicPr>
            <p:cNvPr id="44" name="Google Shape;189;p32" descr="Picture 13">
              <a:extLst>
                <a:ext uri="{FF2B5EF4-FFF2-40B4-BE49-F238E27FC236}">
                  <a16:creationId xmlns:a16="http://schemas.microsoft.com/office/drawing/2014/main" id="{1FCBA1D0-9AEA-1B1A-5A62-20E00807956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209" y="4329250"/>
              <a:ext cx="645689" cy="7253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192;p32" descr="Picture 16">
              <a:extLst>
                <a:ext uri="{FF2B5EF4-FFF2-40B4-BE49-F238E27FC236}">
                  <a16:creationId xmlns:a16="http://schemas.microsoft.com/office/drawing/2014/main" id="{A8A5FBDC-A4A6-303F-00E0-FFE81395E0F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23005" t="6944" r="20461" b="14357"/>
            <a:stretch/>
          </p:blipFill>
          <p:spPr>
            <a:xfrm>
              <a:off x="2750999" y="4273753"/>
              <a:ext cx="484433" cy="79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188;p32" descr="Picture 8">
              <a:extLst>
                <a:ext uri="{FF2B5EF4-FFF2-40B4-BE49-F238E27FC236}">
                  <a16:creationId xmlns:a16="http://schemas.microsoft.com/office/drawing/2014/main" id="{BBA64211-2D04-C09A-CF1C-AB03614F9374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294958" y="4268832"/>
              <a:ext cx="718346" cy="5603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010E59-E25B-595A-8743-02E65C3F3C2B}"/>
              </a:ext>
            </a:extLst>
          </p:cNvPr>
          <p:cNvGrpSpPr/>
          <p:nvPr/>
        </p:nvGrpSpPr>
        <p:grpSpPr>
          <a:xfrm>
            <a:off x="3543359" y="2591293"/>
            <a:ext cx="1442571" cy="1976990"/>
            <a:chOff x="3911635" y="2322516"/>
            <a:chExt cx="1442571" cy="1976990"/>
          </a:xfrm>
        </p:grpSpPr>
        <p:pic>
          <p:nvPicPr>
            <p:cNvPr id="1026" name="Picture 2" descr="3+ Thousand Gene Sequencing Icon Royalty-Free Images, Stock Photos &amp;  Pictures | Shutterstock">
              <a:extLst>
                <a:ext uri="{FF2B5EF4-FFF2-40B4-BE49-F238E27FC236}">
                  <a16:creationId xmlns:a16="http://schemas.microsoft.com/office/drawing/2014/main" id="{8CC21298-D548-CC8B-59D7-39D17FCD1B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11" t="14778" r="31213" b="23773"/>
            <a:stretch>
              <a:fillRect/>
            </a:stretch>
          </p:blipFill>
          <p:spPr bwMode="auto">
            <a:xfrm>
              <a:off x="4289579" y="2986373"/>
              <a:ext cx="737667" cy="1313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4F5B6D-A095-5010-48CD-ABB177446D43}"/>
                </a:ext>
              </a:extLst>
            </p:cNvPr>
            <p:cNvSpPr txBox="1"/>
            <p:nvPr/>
          </p:nvSpPr>
          <p:spPr>
            <a:xfrm>
              <a:off x="3911635" y="2322516"/>
              <a:ext cx="14425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metrics &amp; thresholds</a:t>
              </a:r>
            </a:p>
          </p:txBody>
        </p:sp>
      </p:grpSp>
      <p:pic>
        <p:nvPicPr>
          <p:cNvPr id="1028" name="Picture 4" descr="5+ Thousand Aggregate Icon Royalty-Free ...">
            <a:extLst>
              <a:ext uri="{FF2B5EF4-FFF2-40B4-BE49-F238E27FC236}">
                <a16:creationId xmlns:a16="http://schemas.microsoft.com/office/drawing/2014/main" id="{9231C35D-ECFD-C2A6-505D-F5E4178A3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282" y="3048639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5C701B-9E6D-2811-9CC0-1E1BE474D0F4}"/>
              </a:ext>
            </a:extLst>
          </p:cNvPr>
          <p:cNvSpPr txBox="1"/>
          <p:nvPr/>
        </p:nvSpPr>
        <p:spPr>
          <a:xfrm>
            <a:off x="5488813" y="2555612"/>
            <a:ext cx="270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derived/aggregated data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(reports/presentations)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3C50F9-6952-6B86-EEA8-EE2DB2ABE8D9}"/>
              </a:ext>
            </a:extLst>
          </p:cNvPr>
          <p:cNvGrpSpPr/>
          <p:nvPr/>
        </p:nvGrpSpPr>
        <p:grpSpPr>
          <a:xfrm>
            <a:off x="0" y="6196567"/>
            <a:ext cx="3930060" cy="658319"/>
            <a:chOff x="288297" y="6014097"/>
            <a:chExt cx="3930060" cy="658319"/>
          </a:xfrm>
        </p:grpSpPr>
        <p:pic>
          <p:nvPicPr>
            <p:cNvPr id="4" name="Picture 3" descr="Bioinformatics">
              <a:extLst>
                <a:ext uri="{FF2B5EF4-FFF2-40B4-BE49-F238E27FC236}">
                  <a16:creationId xmlns:a16="http://schemas.microsoft.com/office/drawing/2014/main" id="{5EDB0D7C-4CAA-480C-29CC-19F084881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B18DDF3-2081-3E8B-0428-6FD691168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7D30C60-ABD8-7F96-0CF1-ECAA9256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795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/>
        </p:nvSpPr>
        <p:spPr>
          <a:xfrm>
            <a:off x="1781104" y="24386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r>
              <a:rPr lang="en" sz="3733" dirty="0">
                <a:solidFill>
                  <a:schemeClr val="dk1"/>
                </a:solidFill>
              </a:rPr>
              <a:t>Who do you trust? Evaluating ontologies…</a:t>
            </a:r>
            <a:endParaRPr sz="3667" dirty="0">
              <a:solidFill>
                <a:schemeClr val="dk1"/>
              </a:solidFill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1781104" y="909548"/>
            <a:ext cx="11670800" cy="540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667" dirty="0">
                <a:solidFill>
                  <a:schemeClr val="dk2"/>
                </a:solidFill>
              </a:rPr>
              <a:t>Get advice. Chat with people. Some of our recommendations:</a:t>
            </a:r>
            <a:endParaRPr sz="2667" dirty="0">
              <a:solidFill>
                <a:schemeClr val="dk2"/>
              </a:solidFill>
            </a:endParaRPr>
          </a:p>
          <a:p>
            <a:pPr marL="609585" indent="-465655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ts val="1900"/>
              <a:buChar char="●"/>
            </a:pPr>
            <a:r>
              <a:rPr lang="en" sz="2533" dirty="0">
                <a:solidFill>
                  <a:schemeClr val="dk2"/>
                </a:solidFill>
              </a:rPr>
              <a:t>UO - units</a:t>
            </a:r>
            <a:endParaRPr sz="2533" dirty="0">
              <a:solidFill>
                <a:schemeClr val="dk2"/>
              </a:solidFill>
            </a:endParaRPr>
          </a:p>
          <a:p>
            <a:pPr marL="609585" indent="-465655">
              <a:lnSpc>
                <a:spcPct val="115000"/>
              </a:lnSpc>
              <a:buClr>
                <a:schemeClr val="dk2"/>
              </a:buClr>
              <a:buSzPts val="1900"/>
              <a:buChar char="●"/>
            </a:pPr>
            <a:r>
              <a:rPr lang="en" sz="2533" dirty="0" err="1">
                <a:solidFill>
                  <a:schemeClr val="dk2"/>
                </a:solidFill>
              </a:rPr>
              <a:t>NCBITaxon</a:t>
            </a:r>
            <a:r>
              <a:rPr lang="en" sz="2533" dirty="0">
                <a:solidFill>
                  <a:schemeClr val="dk2"/>
                </a:solidFill>
              </a:rPr>
              <a:t> - taxonomy</a:t>
            </a:r>
            <a:endParaRPr sz="2533" dirty="0">
              <a:solidFill>
                <a:schemeClr val="dk2"/>
              </a:solidFill>
            </a:endParaRPr>
          </a:p>
          <a:p>
            <a:pPr marL="609585" indent="-465655">
              <a:lnSpc>
                <a:spcPct val="115000"/>
              </a:lnSpc>
              <a:buClr>
                <a:schemeClr val="dk2"/>
              </a:buClr>
              <a:buSzPts val="1900"/>
              <a:buChar char="●"/>
            </a:pPr>
            <a:r>
              <a:rPr lang="en" sz="2533" dirty="0">
                <a:solidFill>
                  <a:schemeClr val="dk2"/>
                </a:solidFill>
              </a:rPr>
              <a:t>ENVO - environment (built &amp; natural)</a:t>
            </a:r>
            <a:endParaRPr sz="2533" dirty="0">
              <a:solidFill>
                <a:schemeClr val="dk2"/>
              </a:solidFill>
            </a:endParaRPr>
          </a:p>
          <a:p>
            <a:pPr marL="609585" indent="-465655">
              <a:lnSpc>
                <a:spcPct val="115000"/>
              </a:lnSpc>
              <a:buClr>
                <a:schemeClr val="dk2"/>
              </a:buClr>
              <a:buSzPts val="1900"/>
              <a:buChar char="●"/>
            </a:pPr>
            <a:r>
              <a:rPr lang="en" sz="2533" dirty="0">
                <a:solidFill>
                  <a:schemeClr val="dk2"/>
                </a:solidFill>
              </a:rPr>
              <a:t>OBI - assays, biological processes</a:t>
            </a:r>
            <a:endParaRPr sz="2533" dirty="0">
              <a:solidFill>
                <a:schemeClr val="dk2"/>
              </a:solidFill>
            </a:endParaRPr>
          </a:p>
          <a:p>
            <a:pPr marL="609585" indent="-465655">
              <a:lnSpc>
                <a:spcPct val="115000"/>
              </a:lnSpc>
              <a:buClr>
                <a:schemeClr val="dk2"/>
              </a:buClr>
              <a:buSzPts val="1900"/>
              <a:buChar char="●"/>
            </a:pPr>
            <a:r>
              <a:rPr lang="en" sz="2533" dirty="0" err="1">
                <a:solidFill>
                  <a:schemeClr val="dk2"/>
                </a:solidFill>
              </a:rPr>
              <a:t>FoodOn</a:t>
            </a:r>
            <a:r>
              <a:rPr lang="en" sz="2533" dirty="0">
                <a:solidFill>
                  <a:schemeClr val="dk2"/>
                </a:solidFill>
              </a:rPr>
              <a:t> - food</a:t>
            </a:r>
            <a:endParaRPr sz="2533" dirty="0">
              <a:solidFill>
                <a:schemeClr val="dk2"/>
              </a:solidFill>
            </a:endParaRPr>
          </a:p>
          <a:p>
            <a:pPr marL="609585" indent="-465655">
              <a:lnSpc>
                <a:spcPct val="115000"/>
              </a:lnSpc>
              <a:buClr>
                <a:schemeClr val="dk2"/>
              </a:buClr>
              <a:buSzPts val="1900"/>
              <a:buChar char="●"/>
            </a:pPr>
            <a:r>
              <a:rPr lang="en" sz="2533" dirty="0">
                <a:solidFill>
                  <a:schemeClr val="dk2"/>
                </a:solidFill>
              </a:rPr>
              <a:t>DO - diseases</a:t>
            </a:r>
            <a:endParaRPr sz="2533" dirty="0">
              <a:solidFill>
                <a:schemeClr val="dk2"/>
              </a:solidFill>
            </a:endParaRPr>
          </a:p>
          <a:p>
            <a:pPr marL="609585" indent="-465655">
              <a:lnSpc>
                <a:spcPct val="115000"/>
              </a:lnSpc>
              <a:buClr>
                <a:schemeClr val="dk2"/>
              </a:buClr>
              <a:buSzPts val="1900"/>
              <a:buChar char="●"/>
            </a:pPr>
            <a:r>
              <a:rPr lang="en" sz="2533" dirty="0">
                <a:solidFill>
                  <a:schemeClr val="dk2"/>
                </a:solidFill>
              </a:rPr>
              <a:t>HP - symptoms</a:t>
            </a:r>
            <a:endParaRPr sz="2533" dirty="0">
              <a:solidFill>
                <a:schemeClr val="dk2"/>
              </a:solidFill>
            </a:endParaRPr>
          </a:p>
          <a:p>
            <a:pPr marL="609585" indent="-465655">
              <a:lnSpc>
                <a:spcPct val="115000"/>
              </a:lnSpc>
              <a:buClr>
                <a:schemeClr val="dk2"/>
              </a:buClr>
              <a:buSzPts val="1900"/>
              <a:buChar char="●"/>
            </a:pPr>
            <a:r>
              <a:rPr lang="en" sz="2533" dirty="0" err="1">
                <a:solidFill>
                  <a:schemeClr val="dk2"/>
                </a:solidFill>
              </a:rPr>
              <a:t>Uberon</a:t>
            </a:r>
            <a:r>
              <a:rPr lang="en" sz="2533" dirty="0">
                <a:solidFill>
                  <a:schemeClr val="dk2"/>
                </a:solidFill>
              </a:rPr>
              <a:t> - anatomy</a:t>
            </a:r>
            <a:endParaRPr sz="2533" dirty="0">
              <a:solidFill>
                <a:schemeClr val="dk2"/>
              </a:solidFill>
            </a:endParaRPr>
          </a:p>
          <a:p>
            <a:pPr marL="609585" indent="-465655">
              <a:lnSpc>
                <a:spcPct val="115000"/>
              </a:lnSpc>
              <a:buClr>
                <a:schemeClr val="dk2"/>
              </a:buClr>
              <a:buSzPts val="1900"/>
              <a:buChar char="●"/>
            </a:pPr>
            <a:r>
              <a:rPr lang="en" sz="2533" dirty="0" err="1">
                <a:solidFill>
                  <a:schemeClr val="dk2"/>
                </a:solidFill>
              </a:rPr>
              <a:t>ChEBI</a:t>
            </a:r>
            <a:r>
              <a:rPr lang="en" sz="2533" dirty="0">
                <a:solidFill>
                  <a:schemeClr val="dk2"/>
                </a:solidFill>
              </a:rPr>
              <a:t> - chemicals/drugs</a:t>
            </a:r>
          </a:p>
          <a:p>
            <a:pPr marL="609585" indent="-465655">
              <a:lnSpc>
                <a:spcPct val="115000"/>
              </a:lnSpc>
              <a:buClr>
                <a:schemeClr val="dk2"/>
              </a:buClr>
              <a:buSzPts val="1900"/>
              <a:buChar char="●"/>
            </a:pPr>
            <a:r>
              <a:rPr lang="en" sz="2533" dirty="0" err="1">
                <a:solidFill>
                  <a:schemeClr val="dk2"/>
                </a:solidFill>
              </a:rPr>
              <a:t>GenEpiO</a:t>
            </a:r>
            <a:r>
              <a:rPr lang="en" sz="2533" dirty="0">
                <a:solidFill>
                  <a:schemeClr val="dk2"/>
                </a:solidFill>
              </a:rPr>
              <a:t> – pathogen genomics, genomic epidemiology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AA6A37-A140-9117-1890-BF29B29BFD50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1059C24B-06AC-1805-74F4-8F2A2338C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71E7AD4-7026-7E93-AA30-B22CC3523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16A3756-0B60-15D1-E4B6-2C61DA08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50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/>
        </p:nvSpPr>
        <p:spPr>
          <a:xfrm>
            <a:off x="1573840" y="231671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r>
              <a:rPr lang="en" sz="3733" dirty="0">
                <a:solidFill>
                  <a:schemeClr val="dk1"/>
                </a:solidFill>
              </a:rPr>
              <a:t>Who do you trust? Evaluating ontologies…</a:t>
            </a:r>
            <a:endParaRPr sz="3667" dirty="0">
              <a:solidFill>
                <a:schemeClr val="dk1"/>
              </a:solidFill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1171504" y="1114439"/>
            <a:ext cx="11670800" cy="410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667" dirty="0">
                <a:solidFill>
                  <a:schemeClr val="dk2"/>
                </a:solidFill>
              </a:rPr>
              <a:t>Also, you can…</a:t>
            </a:r>
            <a:endParaRPr sz="2667" dirty="0">
              <a:solidFill>
                <a:schemeClr val="dk2"/>
              </a:solidFill>
            </a:endParaRPr>
          </a:p>
          <a:p>
            <a:pPr marL="609585" indent="-457189">
              <a:lnSpc>
                <a:spcPct val="115000"/>
              </a:lnSpc>
              <a:spcBef>
                <a:spcPts val="1600"/>
              </a:spcBef>
              <a:buClr>
                <a:schemeClr val="dk2"/>
              </a:buClr>
              <a:buSzPts val="1800"/>
              <a:buChar char="●"/>
            </a:pPr>
            <a:r>
              <a:rPr lang="en" sz="2400" dirty="0">
                <a:solidFill>
                  <a:schemeClr val="dk2"/>
                </a:solidFill>
              </a:rPr>
              <a:t>Check most recent activity (OLS, GitHub)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Char char="●"/>
            </a:pPr>
            <a:r>
              <a:rPr lang="en" sz="2400" dirty="0">
                <a:solidFill>
                  <a:schemeClr val="dk2"/>
                </a:solidFill>
              </a:rPr>
              <a:t>Check for documentation (term request form? README/publication?)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Char char="●"/>
            </a:pPr>
            <a:r>
              <a:rPr lang="en" sz="2400" dirty="0">
                <a:solidFill>
                  <a:schemeClr val="dk2"/>
                </a:solidFill>
              </a:rPr>
              <a:t>Check for the presence &amp; quality of the definitions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Char char="●"/>
            </a:pPr>
            <a:r>
              <a:rPr lang="en" sz="2400" dirty="0">
                <a:solidFill>
                  <a:schemeClr val="dk2"/>
                </a:solidFill>
              </a:rPr>
              <a:t>As you do searches, keep an eye on how frequently terms appear in particular ontologies</a:t>
            </a:r>
            <a:endParaRPr sz="2400" dirty="0">
              <a:solidFill>
                <a:schemeClr val="dk2"/>
              </a:solidFill>
            </a:endParaRPr>
          </a:p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Char char="●"/>
            </a:pPr>
            <a:r>
              <a:rPr lang="en" sz="2400" dirty="0">
                <a:solidFill>
                  <a:schemeClr val="dk2"/>
                </a:solidFill>
              </a:rPr>
              <a:t>(with a bit more experience) Check axioms and annotation status of terms</a:t>
            </a:r>
            <a:endParaRPr sz="2400" dirty="0">
              <a:solidFill>
                <a:schemeClr val="dk2"/>
              </a:solidFill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</a:pPr>
            <a:endParaRPr sz="2400" dirty="0">
              <a:solidFill>
                <a:schemeClr val="dk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B408AD-382A-2E02-B00B-AAF95375023C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88EDDB0B-D413-3CD2-350A-90340128B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8649F03-7400-62F1-0D0D-92EF728C3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6F53348-247C-3DB2-92AA-8996AA6D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51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D206E-B085-56E6-CF9A-3B0EAB7B8B6D}"/>
              </a:ext>
            </a:extLst>
          </p:cNvPr>
          <p:cNvSpPr txBox="1"/>
          <p:nvPr/>
        </p:nvSpPr>
        <p:spPr>
          <a:xfrm>
            <a:off x="5149362" y="240632"/>
            <a:ext cx="189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C4529-0A46-5ED4-1D78-3A8DA14DCD54}"/>
              </a:ext>
            </a:extLst>
          </p:cNvPr>
          <p:cNvSpPr txBox="1"/>
          <p:nvPr/>
        </p:nvSpPr>
        <p:spPr>
          <a:xfrm>
            <a:off x="862424" y="1012954"/>
            <a:ext cx="110176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Ontologies are sources of standardized terms, specifications contain instructions for collecting data using the standardized terms, tools operationalize the specifications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There are different online tools to search ontologies and identify standardized terms (recommend EBI OLS)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To evaluate matches, check the ontology source is appropriate and the definition is correct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To source terms, choose well maintained ontologies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If you can’t find the term you need, try looking up synonyms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If all else fails, make a new term request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A8593D-A024-F8BE-A0D2-1176B8656432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C46F65EF-A887-E40F-42ED-351B0BBD8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D6CA5F26-88C9-609A-9E90-144000B65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B7F5864-9AF0-1C50-A970-B0B7FFBE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52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45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0A48-24FA-2EC5-DC29-A3A9FB033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F5ACE-F0CC-1160-BB07-90762C97F108}"/>
              </a:ext>
            </a:extLst>
          </p:cNvPr>
          <p:cNvSpPr txBox="1"/>
          <p:nvPr/>
        </p:nvSpPr>
        <p:spPr>
          <a:xfrm>
            <a:off x="743124" y="1865376"/>
            <a:ext cx="107057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Practicum:</a:t>
            </a:r>
          </a:p>
          <a:p>
            <a:r>
              <a:rPr lang="en-US" sz="6000" dirty="0"/>
              <a:t>Finding new standardized terms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785FCE-377B-BD3D-9209-BFBAE94967E4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CC40C30D-C0D8-34BC-93C3-6569FE24B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63D9A61-6556-830F-E530-8857EF097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FDDC5B-8B4B-1604-2525-C95DD960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53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41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621C7-BF87-14E9-3D4B-32BA09857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8AEF21A-098A-DEBC-B2E7-CD4DB6F38163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5" name="Picture 4" descr="Bioinformatics">
              <a:extLst>
                <a:ext uri="{FF2B5EF4-FFF2-40B4-BE49-F238E27FC236}">
                  <a16:creationId xmlns:a16="http://schemas.microsoft.com/office/drawing/2014/main" id="{F1EB2A00-A522-8F15-BFE2-998EC4CB7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643A1D2-FC1A-9A6E-ABFE-5848A1075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CFF2472-5645-A3B0-9922-D800963EDA72}"/>
              </a:ext>
            </a:extLst>
          </p:cNvPr>
          <p:cNvSpPr txBox="1"/>
          <p:nvPr/>
        </p:nvSpPr>
        <p:spPr>
          <a:xfrm>
            <a:off x="1384937" y="1170432"/>
            <a:ext cx="7827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Part 3: Implementation and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598E7-D274-53DE-4EC4-520467FD078B}"/>
              </a:ext>
            </a:extLst>
          </p:cNvPr>
          <p:cNvSpPr txBox="1"/>
          <p:nvPr/>
        </p:nvSpPr>
        <p:spPr>
          <a:xfrm>
            <a:off x="1316638" y="2243328"/>
            <a:ext cx="1013072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Curation, validation, automated transformation: The </a:t>
            </a:r>
            <a:r>
              <a:rPr lang="en-US" dirty="0" err="1"/>
              <a:t>DataHarmonizer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PHA4GE subgrants as mechanisms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stewardship, Funding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Practical guidance: creating a specification, implementation in a tool, providing curation guidance</a:t>
            </a:r>
          </a:p>
          <a:p>
            <a:endParaRPr lang="en-US" dirty="0"/>
          </a:p>
          <a:p>
            <a:r>
              <a:rPr lang="en-US" sz="2400" dirty="0"/>
              <a:t>Practical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SARS-CoV-2 template testing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0C5319-84C1-6B91-9B12-164DE1AA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54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111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C867CDA5-8BD8-D9CE-4DFE-92A369228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>
            <a:extLst>
              <a:ext uri="{FF2B5EF4-FFF2-40B4-BE49-F238E27FC236}">
                <a16:creationId xmlns:a16="http://schemas.microsoft.com/office/drawing/2014/main" id="{84BE62A0-94B2-FB58-D219-AE4CC01D29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Standards development: 10 Simple Rules</a:t>
            </a:r>
            <a:endParaRPr dirty="0"/>
          </a:p>
        </p:txBody>
      </p:sp>
      <p:sp>
        <p:nvSpPr>
          <p:cNvPr id="286" name="Google Shape;286;p45">
            <a:extLst>
              <a:ext uri="{FF2B5EF4-FFF2-40B4-BE49-F238E27FC236}">
                <a16:creationId xmlns:a16="http://schemas.microsoft.com/office/drawing/2014/main" id="{837C6B82-1198-400F-3AE0-35D932F81EC9}"/>
              </a:ext>
            </a:extLst>
          </p:cNvPr>
          <p:cNvSpPr/>
          <p:nvPr/>
        </p:nvSpPr>
        <p:spPr>
          <a:xfrm rot="10800000" flipH="1">
            <a:off x="1865689" y="3673079"/>
            <a:ext cx="972400" cy="178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45">
            <a:extLst>
              <a:ext uri="{FF2B5EF4-FFF2-40B4-BE49-F238E27FC236}">
                <a16:creationId xmlns:a16="http://schemas.microsoft.com/office/drawing/2014/main" id="{AE46F742-29CA-A6AD-0556-91FBDAF227AB}"/>
              </a:ext>
            </a:extLst>
          </p:cNvPr>
          <p:cNvSpPr txBox="1"/>
          <p:nvPr/>
        </p:nvSpPr>
        <p:spPr>
          <a:xfrm>
            <a:off x="1134347" y="4206945"/>
            <a:ext cx="1817200" cy="175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2: Define the goal and scope of the specification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Identify specification scope, stakeholders, as well as content types and boundaries.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8" name="Google Shape;288;p45">
            <a:extLst>
              <a:ext uri="{FF2B5EF4-FFF2-40B4-BE49-F238E27FC236}">
                <a16:creationId xmlns:a16="http://schemas.microsoft.com/office/drawing/2014/main" id="{67CD06A2-113F-47D1-4144-B7FCFB3108FB}"/>
              </a:ext>
            </a:extLst>
          </p:cNvPr>
          <p:cNvCxnSpPr/>
          <p:nvPr/>
        </p:nvCxnSpPr>
        <p:spPr>
          <a:xfrm rot="10800000">
            <a:off x="1866633" y="3673092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" name="Google Shape;289;p45">
            <a:extLst>
              <a:ext uri="{FF2B5EF4-FFF2-40B4-BE49-F238E27FC236}">
                <a16:creationId xmlns:a16="http://schemas.microsoft.com/office/drawing/2014/main" id="{CDDF6464-A3A6-1E5B-682C-69F6BB137669}"/>
              </a:ext>
            </a:extLst>
          </p:cNvPr>
          <p:cNvSpPr/>
          <p:nvPr/>
        </p:nvSpPr>
        <p:spPr>
          <a:xfrm>
            <a:off x="2891208" y="3672679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90" name="Google Shape;290;p45">
            <a:extLst>
              <a:ext uri="{FF2B5EF4-FFF2-40B4-BE49-F238E27FC236}">
                <a16:creationId xmlns:a16="http://schemas.microsoft.com/office/drawing/2014/main" id="{DBD23325-31C2-AD91-EB0C-E3EEE0884AF1}"/>
              </a:ext>
            </a:extLst>
          </p:cNvPr>
          <p:cNvCxnSpPr/>
          <p:nvPr/>
        </p:nvCxnSpPr>
        <p:spPr>
          <a:xfrm>
            <a:off x="2885103" y="3423332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" name="Google Shape;291;p45">
            <a:extLst>
              <a:ext uri="{FF2B5EF4-FFF2-40B4-BE49-F238E27FC236}">
                <a16:creationId xmlns:a16="http://schemas.microsoft.com/office/drawing/2014/main" id="{FA917E7A-EFFC-E816-2E8E-DF228F380FEA}"/>
              </a:ext>
            </a:extLst>
          </p:cNvPr>
          <p:cNvSpPr/>
          <p:nvPr/>
        </p:nvSpPr>
        <p:spPr>
          <a:xfrm rot="10800000" flipH="1">
            <a:off x="3903112" y="3672679"/>
            <a:ext cx="972400" cy="178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2" name="Google Shape;292;p45">
            <a:extLst>
              <a:ext uri="{FF2B5EF4-FFF2-40B4-BE49-F238E27FC236}">
                <a16:creationId xmlns:a16="http://schemas.microsoft.com/office/drawing/2014/main" id="{31F7841C-746C-A5A6-B382-1152CB3AC41C}"/>
              </a:ext>
            </a:extLst>
          </p:cNvPr>
          <p:cNvSpPr txBox="1"/>
          <p:nvPr/>
        </p:nvSpPr>
        <p:spPr>
          <a:xfrm>
            <a:off x="3045089" y="4206945"/>
            <a:ext cx="2243600" cy="1755200"/>
          </a:xfrm>
          <a:prstGeom prst="rect">
            <a:avLst/>
          </a:prstGeom>
          <a:solidFill>
            <a:srgbClr val="F3F3F3"/>
          </a:solidFill>
          <a:ln w="38100"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 dirty="0">
                <a:latin typeface="Roboto"/>
                <a:ea typeface="Roboto"/>
                <a:cs typeface="Roboto"/>
                <a:sym typeface="Roboto"/>
              </a:rPr>
              <a:t>Step 4: Draft a preliminary schema using a consensus approach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endParaRPr sz="1067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 dirty="0">
                <a:latin typeface="Roboto"/>
                <a:ea typeface="Roboto"/>
                <a:cs typeface="Roboto"/>
                <a:sym typeface="Roboto"/>
              </a:rPr>
              <a:t>Draft specification using existing terminology and formats. Develop new vocabulary following best semantic and ontology practices.</a:t>
            </a:r>
            <a:endParaRPr sz="1067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45">
            <a:extLst>
              <a:ext uri="{FF2B5EF4-FFF2-40B4-BE49-F238E27FC236}">
                <a16:creationId xmlns:a16="http://schemas.microsoft.com/office/drawing/2014/main" id="{2717A41A-B7F4-7984-368D-C3C990CF2B9E}"/>
              </a:ext>
            </a:extLst>
          </p:cNvPr>
          <p:cNvCxnSpPr/>
          <p:nvPr/>
        </p:nvCxnSpPr>
        <p:spPr>
          <a:xfrm rot="10800000">
            <a:off x="3903572" y="3673092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45">
            <a:extLst>
              <a:ext uri="{FF2B5EF4-FFF2-40B4-BE49-F238E27FC236}">
                <a16:creationId xmlns:a16="http://schemas.microsoft.com/office/drawing/2014/main" id="{62DF5513-6BD7-7108-8E0A-FBE623D8C2C8}"/>
              </a:ext>
            </a:extLst>
          </p:cNvPr>
          <p:cNvSpPr/>
          <p:nvPr/>
        </p:nvSpPr>
        <p:spPr>
          <a:xfrm>
            <a:off x="4925813" y="3673129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5" name="Google Shape;295;p45">
            <a:extLst>
              <a:ext uri="{FF2B5EF4-FFF2-40B4-BE49-F238E27FC236}">
                <a16:creationId xmlns:a16="http://schemas.microsoft.com/office/drawing/2014/main" id="{E60B2219-74C9-4B43-1D0A-A7B00C92C595}"/>
              </a:ext>
            </a:extLst>
          </p:cNvPr>
          <p:cNvSpPr txBox="1"/>
          <p:nvPr/>
        </p:nvSpPr>
        <p:spPr>
          <a:xfrm>
            <a:off x="4839463" y="1582112"/>
            <a:ext cx="188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5: Develop interchange mappings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Facilitate data sharing by mapping to downstream databases. Use exchange formats and tools to automate transformations between resources.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6" name="Google Shape;296;p45">
            <a:extLst>
              <a:ext uri="{FF2B5EF4-FFF2-40B4-BE49-F238E27FC236}">
                <a16:creationId xmlns:a16="http://schemas.microsoft.com/office/drawing/2014/main" id="{C6C1D634-0854-EEC7-A9A7-B029FE579689}"/>
              </a:ext>
            </a:extLst>
          </p:cNvPr>
          <p:cNvCxnSpPr/>
          <p:nvPr/>
        </p:nvCxnSpPr>
        <p:spPr>
          <a:xfrm>
            <a:off x="4929309" y="3423332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45">
            <a:extLst>
              <a:ext uri="{FF2B5EF4-FFF2-40B4-BE49-F238E27FC236}">
                <a16:creationId xmlns:a16="http://schemas.microsoft.com/office/drawing/2014/main" id="{788F7360-4B46-D811-50B4-583630AA024F}"/>
              </a:ext>
            </a:extLst>
          </p:cNvPr>
          <p:cNvSpPr/>
          <p:nvPr/>
        </p:nvSpPr>
        <p:spPr>
          <a:xfrm rot="10800000" flipH="1">
            <a:off x="5942685" y="3672279"/>
            <a:ext cx="958800" cy="178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8" name="Google Shape;298;p45">
            <a:extLst>
              <a:ext uri="{FF2B5EF4-FFF2-40B4-BE49-F238E27FC236}">
                <a16:creationId xmlns:a16="http://schemas.microsoft.com/office/drawing/2014/main" id="{E2C5CBAD-E8A5-BDE6-4FC8-48927FA7D561}"/>
              </a:ext>
            </a:extLst>
          </p:cNvPr>
          <p:cNvSpPr txBox="1"/>
          <p:nvPr/>
        </p:nvSpPr>
        <p:spPr>
          <a:xfrm>
            <a:off x="5364907" y="4226845"/>
            <a:ext cx="2190800" cy="1735200"/>
          </a:xfrm>
          <a:prstGeom prst="rect">
            <a:avLst/>
          </a:prstGeom>
          <a:solidFill>
            <a:srgbClr val="F3F3F3"/>
          </a:solidFill>
          <a:ln w="38100">
            <a:solidFill>
              <a:srgbClr val="FF0000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 dirty="0">
                <a:latin typeface="Roboto"/>
                <a:ea typeface="Roboto"/>
                <a:cs typeface="Roboto"/>
                <a:sym typeface="Roboto"/>
              </a:rPr>
              <a:t>Step 6: Develop materials to support operationalizing the specification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endParaRPr sz="1067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 dirty="0">
                <a:latin typeface="Roboto"/>
                <a:ea typeface="Roboto"/>
                <a:cs typeface="Roboto"/>
                <a:sym typeface="Roboto"/>
              </a:rPr>
              <a:t>Create reference guides and curation protocols. Integrate the specification in data management tools to create a clear path to implementation.</a:t>
            </a:r>
            <a:endParaRPr sz="1067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p45">
            <a:extLst>
              <a:ext uri="{FF2B5EF4-FFF2-40B4-BE49-F238E27FC236}">
                <a16:creationId xmlns:a16="http://schemas.microsoft.com/office/drawing/2014/main" id="{A8F8774D-9321-E591-313B-920B3AF3ED07}"/>
              </a:ext>
            </a:extLst>
          </p:cNvPr>
          <p:cNvCxnSpPr/>
          <p:nvPr/>
        </p:nvCxnSpPr>
        <p:spPr>
          <a:xfrm rot="10800000">
            <a:off x="5940512" y="3673092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" name="Google Shape;300;p45">
            <a:extLst>
              <a:ext uri="{FF2B5EF4-FFF2-40B4-BE49-F238E27FC236}">
                <a16:creationId xmlns:a16="http://schemas.microsoft.com/office/drawing/2014/main" id="{E5941795-2C90-A1B9-A30C-89CB7D51B2FF}"/>
              </a:ext>
            </a:extLst>
          </p:cNvPr>
          <p:cNvSpPr txBox="1"/>
          <p:nvPr/>
        </p:nvSpPr>
        <p:spPr>
          <a:xfrm>
            <a:off x="6833463" y="1560512"/>
            <a:ext cx="1887200" cy="1735200"/>
          </a:xfrm>
          <a:prstGeom prst="rect">
            <a:avLst/>
          </a:prstGeom>
          <a:solidFill>
            <a:srgbClr val="F3F3F3"/>
          </a:solidFill>
          <a:ln w="38100">
            <a:solidFill>
              <a:srgbClr val="FF0000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 dirty="0">
                <a:latin typeface="Roboto"/>
                <a:ea typeface="Roboto"/>
                <a:cs typeface="Roboto"/>
                <a:sym typeface="Roboto"/>
              </a:rPr>
              <a:t>Step 7: Testing, testing, and more testing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endParaRPr sz="1067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 dirty="0">
                <a:latin typeface="Roboto"/>
                <a:ea typeface="Roboto"/>
                <a:cs typeface="Roboto"/>
                <a:sym typeface="Roboto"/>
              </a:rPr>
              <a:t>Iteratively test, review, and improve the specification package using real data, data collection, and data management practices.</a:t>
            </a:r>
            <a:endParaRPr sz="106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5">
            <a:extLst>
              <a:ext uri="{FF2B5EF4-FFF2-40B4-BE49-F238E27FC236}">
                <a16:creationId xmlns:a16="http://schemas.microsoft.com/office/drawing/2014/main" id="{9DEA3626-3358-B71D-7BDD-FEBF16A0AEDE}"/>
              </a:ext>
            </a:extLst>
          </p:cNvPr>
          <p:cNvSpPr txBox="1"/>
          <p:nvPr/>
        </p:nvSpPr>
        <p:spPr>
          <a:xfrm>
            <a:off x="7639468" y="4226845"/>
            <a:ext cx="181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8: Document real-world implementations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Gather real world examples of implementations to demonstrate utility and use.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43EF53D3-4457-CBAA-1516-AA14665C747C}"/>
              </a:ext>
            </a:extLst>
          </p:cNvPr>
          <p:cNvSpPr/>
          <p:nvPr/>
        </p:nvSpPr>
        <p:spPr>
          <a:xfrm>
            <a:off x="8999176" y="3671745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3" name="Google Shape;303;p45">
            <a:extLst>
              <a:ext uri="{FF2B5EF4-FFF2-40B4-BE49-F238E27FC236}">
                <a16:creationId xmlns:a16="http://schemas.microsoft.com/office/drawing/2014/main" id="{C7E3926C-2F91-0736-0ACE-2A41F5BDE3A8}"/>
              </a:ext>
            </a:extLst>
          </p:cNvPr>
          <p:cNvSpPr txBox="1"/>
          <p:nvPr/>
        </p:nvSpPr>
        <p:spPr>
          <a:xfrm>
            <a:off x="8827496" y="1559445"/>
            <a:ext cx="1887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9: Update the specification as needs evolve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Use version control, document discussions, encourage transparency, engage the community for feedback, and track issues.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4" name="Google Shape;304;p45">
            <a:extLst>
              <a:ext uri="{FF2B5EF4-FFF2-40B4-BE49-F238E27FC236}">
                <a16:creationId xmlns:a16="http://schemas.microsoft.com/office/drawing/2014/main" id="{5D680455-63CB-A390-98C5-60583364E4FE}"/>
              </a:ext>
            </a:extLst>
          </p:cNvPr>
          <p:cNvCxnSpPr/>
          <p:nvPr/>
        </p:nvCxnSpPr>
        <p:spPr>
          <a:xfrm>
            <a:off x="8995920" y="3423332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5" name="Google Shape;305;p45">
            <a:extLst>
              <a:ext uri="{FF2B5EF4-FFF2-40B4-BE49-F238E27FC236}">
                <a16:creationId xmlns:a16="http://schemas.microsoft.com/office/drawing/2014/main" id="{47432EB3-396A-3EF3-3AD1-767EBE98BD19}"/>
              </a:ext>
            </a:extLst>
          </p:cNvPr>
          <p:cNvSpPr txBox="1"/>
          <p:nvPr/>
        </p:nvSpPr>
        <p:spPr>
          <a:xfrm>
            <a:off x="9550801" y="4226845"/>
            <a:ext cx="20152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10: Encourage community participation in standards development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endParaRPr sz="1067" b="1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Share/disseminate novel standardized vocabulary and the complete specification schema.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" name="Google Shape;306;p45">
            <a:extLst>
              <a:ext uri="{FF2B5EF4-FFF2-40B4-BE49-F238E27FC236}">
                <a16:creationId xmlns:a16="http://schemas.microsoft.com/office/drawing/2014/main" id="{DACE4651-06BB-0C15-9280-CA7CD5D7C67E}"/>
              </a:ext>
            </a:extLst>
          </p:cNvPr>
          <p:cNvCxnSpPr/>
          <p:nvPr/>
        </p:nvCxnSpPr>
        <p:spPr>
          <a:xfrm rot="10800000">
            <a:off x="10014391" y="3673092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7" name="Google Shape;307;p45">
            <a:extLst>
              <a:ext uri="{FF2B5EF4-FFF2-40B4-BE49-F238E27FC236}">
                <a16:creationId xmlns:a16="http://schemas.microsoft.com/office/drawing/2014/main" id="{3BCE714F-124A-1B39-99F7-B7A8BCFE8D08}"/>
              </a:ext>
            </a:extLst>
          </p:cNvPr>
          <p:cNvGrpSpPr/>
          <p:nvPr/>
        </p:nvGrpSpPr>
        <p:grpSpPr>
          <a:xfrm>
            <a:off x="10014397" y="3671745"/>
            <a:ext cx="978239" cy="178400"/>
            <a:chOff x="7353646" y="2581800"/>
            <a:chExt cx="733679" cy="133800"/>
          </a:xfrm>
        </p:grpSpPr>
        <p:sp>
          <p:nvSpPr>
            <p:cNvPr id="308" name="Google Shape;308;p45">
              <a:extLst>
                <a:ext uri="{FF2B5EF4-FFF2-40B4-BE49-F238E27FC236}">
                  <a16:creationId xmlns:a16="http://schemas.microsoft.com/office/drawing/2014/main" id="{0EB22E82-A158-D583-0308-CB09A0DFCBDF}"/>
                </a:ext>
              </a:extLst>
            </p:cNvPr>
            <p:cNvSpPr/>
            <p:nvPr/>
          </p:nvSpPr>
          <p:spPr>
            <a:xfrm rot="10800000" flipH="1">
              <a:off x="7353646" y="2581800"/>
              <a:ext cx="661500" cy="1335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45">
              <a:extLst>
                <a:ext uri="{FF2B5EF4-FFF2-40B4-BE49-F238E27FC236}">
                  <a16:creationId xmlns:a16="http://schemas.microsoft.com/office/drawing/2014/main" id="{0C5E6B5B-8596-6BF7-6D65-1071C2615083}"/>
                </a:ext>
              </a:extLst>
            </p:cNvPr>
            <p:cNvSpPr/>
            <p:nvPr/>
          </p:nvSpPr>
          <p:spPr>
            <a:xfrm rot="5400000">
              <a:off x="7983825" y="2612100"/>
              <a:ext cx="133800" cy="73200"/>
            </a:xfrm>
            <a:prstGeom prst="triangle">
              <a:avLst>
                <a:gd name="adj" fmla="val 50000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/>
            </a:p>
          </p:txBody>
        </p:sp>
      </p:grpSp>
      <p:sp>
        <p:nvSpPr>
          <p:cNvPr id="310" name="Google Shape;310;p45">
            <a:extLst>
              <a:ext uri="{FF2B5EF4-FFF2-40B4-BE49-F238E27FC236}">
                <a16:creationId xmlns:a16="http://schemas.microsoft.com/office/drawing/2014/main" id="{5422D654-BC0A-39E8-C43D-1BB734347853}"/>
              </a:ext>
            </a:extLst>
          </p:cNvPr>
          <p:cNvSpPr/>
          <p:nvPr/>
        </p:nvSpPr>
        <p:spPr>
          <a:xfrm>
            <a:off x="854268" y="3672679"/>
            <a:ext cx="964400" cy="17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" name="Google Shape;311;p45">
            <a:extLst>
              <a:ext uri="{FF2B5EF4-FFF2-40B4-BE49-F238E27FC236}">
                <a16:creationId xmlns:a16="http://schemas.microsoft.com/office/drawing/2014/main" id="{33214081-9124-249B-E543-9CE4B85B8BF8}"/>
              </a:ext>
            </a:extLst>
          </p:cNvPr>
          <p:cNvSpPr txBox="1"/>
          <p:nvPr/>
        </p:nvSpPr>
        <p:spPr>
          <a:xfrm>
            <a:off x="528463" y="1582012"/>
            <a:ext cx="15124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>
                <a:latin typeface="Roboto"/>
                <a:ea typeface="Roboto"/>
                <a:cs typeface="Roboto"/>
                <a:sym typeface="Roboto"/>
              </a:rPr>
              <a:t>Step 1: Identify need for the specification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endParaRPr sz="1067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>
                <a:latin typeface="Roboto"/>
                <a:ea typeface="Roboto"/>
                <a:cs typeface="Roboto"/>
                <a:sym typeface="Roboto"/>
              </a:rPr>
              <a:t>Define the challenge that could be solved by a new data standard.</a:t>
            </a:r>
            <a:endParaRPr sz="1067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2" name="Google Shape;312;p45">
            <a:extLst>
              <a:ext uri="{FF2B5EF4-FFF2-40B4-BE49-F238E27FC236}">
                <a16:creationId xmlns:a16="http://schemas.microsoft.com/office/drawing/2014/main" id="{2859C56D-25AC-AF6A-818F-2B27E61CFF63}"/>
              </a:ext>
            </a:extLst>
          </p:cNvPr>
          <p:cNvCxnSpPr/>
          <p:nvPr/>
        </p:nvCxnSpPr>
        <p:spPr>
          <a:xfrm>
            <a:off x="848164" y="3423332"/>
            <a:ext cx="0" cy="42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3" name="Google Shape;313;p45">
            <a:extLst>
              <a:ext uri="{FF2B5EF4-FFF2-40B4-BE49-F238E27FC236}">
                <a16:creationId xmlns:a16="http://schemas.microsoft.com/office/drawing/2014/main" id="{3C2A12AA-81BF-EF6A-22C0-E68E08C881E0}"/>
              </a:ext>
            </a:extLst>
          </p:cNvPr>
          <p:cNvGrpSpPr/>
          <p:nvPr/>
        </p:nvGrpSpPr>
        <p:grpSpPr>
          <a:xfrm>
            <a:off x="6951759" y="3422665"/>
            <a:ext cx="970491" cy="427347"/>
            <a:chOff x="3482070" y="2892465"/>
            <a:chExt cx="580854" cy="320510"/>
          </a:xfrm>
        </p:grpSpPr>
        <p:sp>
          <p:nvSpPr>
            <p:cNvPr id="314" name="Google Shape;314;p45">
              <a:extLst>
                <a:ext uri="{FF2B5EF4-FFF2-40B4-BE49-F238E27FC236}">
                  <a16:creationId xmlns:a16="http://schemas.microsoft.com/office/drawing/2014/main" id="{04A87ECD-C7C3-0CF5-B97B-3428E9236471}"/>
                </a:ext>
              </a:extLst>
            </p:cNvPr>
            <p:cNvSpPr/>
            <p:nvPr/>
          </p:nvSpPr>
          <p:spPr>
            <a:xfrm>
              <a:off x="3485724" y="3079475"/>
              <a:ext cx="577200" cy="1335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15" name="Google Shape;315;p45">
              <a:extLst>
                <a:ext uri="{FF2B5EF4-FFF2-40B4-BE49-F238E27FC236}">
                  <a16:creationId xmlns:a16="http://schemas.microsoft.com/office/drawing/2014/main" id="{8B7ECD5B-39B6-C6B6-0271-7D9C91ADFE28}"/>
                </a:ext>
              </a:extLst>
            </p:cNvPr>
            <p:cNvCxnSpPr/>
            <p:nvPr/>
          </p:nvCxnSpPr>
          <p:spPr>
            <a:xfrm>
              <a:off x="3482070" y="2892465"/>
              <a:ext cx="0" cy="319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16" name="Google Shape;316;p45">
            <a:extLst>
              <a:ext uri="{FF2B5EF4-FFF2-40B4-BE49-F238E27FC236}">
                <a16:creationId xmlns:a16="http://schemas.microsoft.com/office/drawing/2014/main" id="{FF1A253A-35D3-C4D4-30ED-A405EC4AD537}"/>
              </a:ext>
            </a:extLst>
          </p:cNvPr>
          <p:cNvGrpSpPr/>
          <p:nvPr/>
        </p:nvGrpSpPr>
        <p:grpSpPr>
          <a:xfrm rot="10800000" flipH="1">
            <a:off x="7969828" y="3672412"/>
            <a:ext cx="978512" cy="427347"/>
            <a:chOff x="3542880" y="2892465"/>
            <a:chExt cx="585655" cy="320510"/>
          </a:xfrm>
        </p:grpSpPr>
        <p:sp>
          <p:nvSpPr>
            <p:cNvPr id="317" name="Google Shape;317;p45">
              <a:extLst>
                <a:ext uri="{FF2B5EF4-FFF2-40B4-BE49-F238E27FC236}">
                  <a16:creationId xmlns:a16="http://schemas.microsoft.com/office/drawing/2014/main" id="{298EA13F-8C34-A0C5-8ACA-A4D33396456A}"/>
                </a:ext>
              </a:extLst>
            </p:cNvPr>
            <p:cNvSpPr/>
            <p:nvPr/>
          </p:nvSpPr>
          <p:spPr>
            <a:xfrm>
              <a:off x="3546534" y="3079475"/>
              <a:ext cx="582000" cy="1335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18" name="Google Shape;318;p45">
              <a:extLst>
                <a:ext uri="{FF2B5EF4-FFF2-40B4-BE49-F238E27FC236}">
                  <a16:creationId xmlns:a16="http://schemas.microsoft.com/office/drawing/2014/main" id="{5FBF9AF3-8543-8F4F-B4A4-F3C3E4B2F05B}"/>
                </a:ext>
              </a:extLst>
            </p:cNvPr>
            <p:cNvCxnSpPr/>
            <p:nvPr/>
          </p:nvCxnSpPr>
          <p:spPr>
            <a:xfrm>
              <a:off x="3542880" y="2892465"/>
              <a:ext cx="0" cy="319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9" name="Google Shape;319;p45">
            <a:extLst>
              <a:ext uri="{FF2B5EF4-FFF2-40B4-BE49-F238E27FC236}">
                <a16:creationId xmlns:a16="http://schemas.microsoft.com/office/drawing/2014/main" id="{310A1163-B13C-EA85-4285-A1BA935B3C07}"/>
              </a:ext>
            </a:extLst>
          </p:cNvPr>
          <p:cNvSpPr txBox="1"/>
          <p:nvPr/>
        </p:nvSpPr>
        <p:spPr>
          <a:xfrm>
            <a:off x="2147529" y="1581212"/>
            <a:ext cx="2586400" cy="173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b="1" dirty="0">
                <a:latin typeface="Roboto"/>
                <a:ea typeface="Roboto"/>
                <a:cs typeface="Roboto"/>
                <a:sym typeface="Roboto"/>
              </a:rPr>
              <a:t>Step 3: Perform a data needs assessment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endParaRPr sz="1067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67" dirty="0">
                <a:latin typeface="Roboto"/>
                <a:ea typeface="Roboto"/>
                <a:cs typeface="Roboto"/>
                <a:sym typeface="Roboto"/>
              </a:rPr>
              <a:t>Make a list of relevant stakeholders and conduct consultations. Review existing resources (standards, databases, collection instruments, etc.). Summarize anticipated analytical needs from different use cases.</a:t>
            </a:r>
            <a:endParaRPr sz="1067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C94EE9-E153-99C3-D677-F33A983FBD2A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93B20950-BBD0-EE7C-FBCB-F2BBDAA56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6449743-D2CA-3F24-F489-855CDC95B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0E6D8F2-8458-CD31-9782-91B4DAFE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55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984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8D5A5C-44D2-B748-A1A9-7A9A9691FEDD}"/>
              </a:ext>
            </a:extLst>
          </p:cNvPr>
          <p:cNvSpPr txBox="1"/>
          <p:nvPr/>
        </p:nvSpPr>
        <p:spPr>
          <a:xfrm>
            <a:off x="857588" y="434726"/>
            <a:ext cx="101121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/>
              <a:t>Supporting implementation: implementation science</a:t>
            </a:r>
          </a:p>
        </p:txBody>
      </p:sp>
      <p:pic>
        <p:nvPicPr>
          <p:cNvPr id="6148" name="Picture 4" descr="Data icon SVG Vector &amp; PNG Free ...">
            <a:extLst>
              <a:ext uri="{FF2B5EF4-FFF2-40B4-BE49-F238E27FC236}">
                <a16:creationId xmlns:a16="http://schemas.microsoft.com/office/drawing/2014/main" id="{DBD094ED-2D94-F625-946E-B6665D908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577" y="1515534"/>
            <a:ext cx="13017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D9B9F-5F2D-CDD1-9053-506E7435EE49}"/>
              </a:ext>
            </a:extLst>
          </p:cNvPr>
          <p:cNvSpPr txBox="1"/>
          <p:nvPr/>
        </p:nvSpPr>
        <p:spPr>
          <a:xfrm>
            <a:off x="6914053" y="1806343"/>
            <a:ext cx="1572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Making your</a:t>
            </a:r>
          </a:p>
          <a:p>
            <a:r>
              <a:rPr lang="en-US" dirty="0"/>
              <a:t>data standard</a:t>
            </a:r>
          </a:p>
          <a:p>
            <a:r>
              <a:rPr lang="en-US" dirty="0"/>
              <a:t>actionable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38AE748C-95B8-AD96-7EB1-57F73DE7A44B}"/>
              </a:ext>
            </a:extLst>
          </p:cNvPr>
          <p:cNvSpPr/>
          <p:nvPr/>
        </p:nvSpPr>
        <p:spPr>
          <a:xfrm rot="16200000">
            <a:off x="5924709" y="-717843"/>
            <a:ext cx="342576" cy="9739511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F340D9-2577-A5C6-8513-4612B5F55FFA}"/>
              </a:ext>
            </a:extLst>
          </p:cNvPr>
          <p:cNvSpPr txBox="1"/>
          <p:nvPr/>
        </p:nvSpPr>
        <p:spPr>
          <a:xfrm>
            <a:off x="437724" y="4400544"/>
            <a:ext cx="1577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Tooling</a:t>
            </a:r>
          </a:p>
          <a:p>
            <a:pPr algn="ctr"/>
            <a:r>
              <a:rPr lang="en-US" sz="2400" dirty="0"/>
              <a:t>(Curation, </a:t>
            </a:r>
          </a:p>
          <a:p>
            <a:pPr algn="ctr"/>
            <a:r>
              <a:rPr lang="en-US" sz="2400" dirty="0"/>
              <a:t>exchange)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99C9-C8AC-20F2-2BB5-FFB7EB898C79}"/>
              </a:ext>
            </a:extLst>
          </p:cNvPr>
          <p:cNvSpPr txBox="1"/>
          <p:nvPr/>
        </p:nvSpPr>
        <p:spPr>
          <a:xfrm>
            <a:off x="2169185" y="4400543"/>
            <a:ext cx="1599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Reference </a:t>
            </a:r>
          </a:p>
          <a:p>
            <a:pPr algn="ctr"/>
            <a:r>
              <a:rPr lang="en-US" sz="2400" dirty="0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043A5-F100-E4F8-EDDD-27DD44402F3E}"/>
              </a:ext>
            </a:extLst>
          </p:cNvPr>
          <p:cNvSpPr txBox="1"/>
          <p:nvPr/>
        </p:nvSpPr>
        <p:spPr>
          <a:xfrm>
            <a:off x="3832057" y="4462104"/>
            <a:ext cx="2081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Curation </a:t>
            </a:r>
          </a:p>
          <a:p>
            <a:pPr algn="ctr"/>
            <a:r>
              <a:rPr lang="en-US" sz="2400" dirty="0"/>
              <a:t>SOP</a:t>
            </a:r>
          </a:p>
          <a:p>
            <a:pPr algn="ctr"/>
            <a:r>
              <a:rPr lang="en-US" sz="2400" dirty="0"/>
              <a:t>(decision tree)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A129E-8E70-9AC8-72FC-B7AE5D7609E5}"/>
              </a:ext>
            </a:extLst>
          </p:cNvPr>
          <p:cNvSpPr txBox="1"/>
          <p:nvPr/>
        </p:nvSpPr>
        <p:spPr>
          <a:xfrm>
            <a:off x="5976532" y="4462097"/>
            <a:ext cx="1467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Worked </a:t>
            </a:r>
          </a:p>
          <a:p>
            <a:pPr algn="ctr"/>
            <a:r>
              <a:rPr lang="en-US" sz="2400" dirty="0"/>
              <a:t>examples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AB1A4-2D47-F719-F2AB-1975D1E7195E}"/>
              </a:ext>
            </a:extLst>
          </p:cNvPr>
          <p:cNvSpPr txBox="1"/>
          <p:nvPr/>
        </p:nvSpPr>
        <p:spPr>
          <a:xfrm>
            <a:off x="8046147" y="4462097"/>
            <a:ext cx="1437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Training </a:t>
            </a:r>
          </a:p>
          <a:p>
            <a:pPr algn="ctr"/>
            <a:r>
              <a:rPr lang="en-US" sz="2400" dirty="0"/>
              <a:t>materials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AEE5A6-AB09-A03F-B0A2-BFA76EEE294C}"/>
              </a:ext>
            </a:extLst>
          </p:cNvPr>
          <p:cNvCxnSpPr>
            <a:cxnSpLocks/>
          </p:cNvCxnSpPr>
          <p:nvPr/>
        </p:nvCxnSpPr>
        <p:spPr>
          <a:xfrm>
            <a:off x="3008000" y="3980624"/>
            <a:ext cx="0" cy="48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094F80-AACF-B5B0-9E13-C3CD548AC981}"/>
              </a:ext>
            </a:extLst>
          </p:cNvPr>
          <p:cNvCxnSpPr>
            <a:cxnSpLocks/>
          </p:cNvCxnSpPr>
          <p:nvPr/>
        </p:nvCxnSpPr>
        <p:spPr>
          <a:xfrm>
            <a:off x="6673723" y="3980624"/>
            <a:ext cx="0" cy="48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0E4FE4-0D63-0441-F06E-E7B4F1686BEF}"/>
              </a:ext>
            </a:extLst>
          </p:cNvPr>
          <p:cNvCxnSpPr>
            <a:cxnSpLocks/>
          </p:cNvCxnSpPr>
          <p:nvPr/>
        </p:nvCxnSpPr>
        <p:spPr>
          <a:xfrm>
            <a:off x="8677158" y="3980624"/>
            <a:ext cx="0" cy="48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04ED97-9C12-1B43-83A9-1099155D25DA}"/>
              </a:ext>
            </a:extLst>
          </p:cNvPr>
          <p:cNvSpPr txBox="1"/>
          <p:nvPr/>
        </p:nvSpPr>
        <p:spPr>
          <a:xfrm>
            <a:off x="3710678" y="1515534"/>
            <a:ext cx="14761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*Data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*Tools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*People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22BE0E7-DB01-8666-7D6C-2D84EBE63CBA}"/>
              </a:ext>
            </a:extLst>
          </p:cNvPr>
          <p:cNvCxnSpPr>
            <a:cxnSpLocks/>
          </p:cNvCxnSpPr>
          <p:nvPr/>
        </p:nvCxnSpPr>
        <p:spPr>
          <a:xfrm>
            <a:off x="4889190" y="3980624"/>
            <a:ext cx="0" cy="4814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86BA24-18A6-F2D2-9C97-E8A08E987B23}"/>
              </a:ext>
            </a:extLst>
          </p:cNvPr>
          <p:cNvSpPr txBox="1"/>
          <p:nvPr/>
        </p:nvSpPr>
        <p:spPr>
          <a:xfrm>
            <a:off x="10091957" y="4400543"/>
            <a:ext cx="1747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Mechanism</a:t>
            </a:r>
          </a:p>
          <a:p>
            <a:pPr algn="ctr"/>
            <a:r>
              <a:rPr lang="en-US" sz="2400" dirty="0"/>
              <a:t>Community</a:t>
            </a:r>
          </a:p>
          <a:p>
            <a:pPr algn="ctr"/>
            <a:r>
              <a:rPr lang="en-US" sz="2400" dirty="0"/>
              <a:t>Feedback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691FBA-9E6C-44AA-8CA0-16BD71A63472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18" name="Picture 17" descr="Bioinformatics">
              <a:extLst>
                <a:ext uri="{FF2B5EF4-FFF2-40B4-BE49-F238E27FC236}">
                  <a16:creationId xmlns:a16="http://schemas.microsoft.com/office/drawing/2014/main" id="{FA9DCA4E-2290-C47D-C566-DF3484965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805B1C2-A291-4B24-074A-8B75629393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3C9022F-F9CE-2138-AC3C-69D4A53E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56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66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744DF7-E04D-F443-2EF0-C5A15AF4FD96}"/>
              </a:ext>
            </a:extLst>
          </p:cNvPr>
          <p:cNvSpPr txBox="1"/>
          <p:nvPr/>
        </p:nvSpPr>
        <p:spPr>
          <a:xfrm>
            <a:off x="828655" y="225776"/>
            <a:ext cx="105220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/>
              <a:t>Strategies for implementation: implementation science</a:t>
            </a:r>
          </a:p>
        </p:txBody>
      </p:sp>
      <p:pic>
        <p:nvPicPr>
          <p:cNvPr id="9" name="Picture 4" descr="Data icon SVG Vector &amp; PNG Free ...">
            <a:extLst>
              <a:ext uri="{FF2B5EF4-FFF2-40B4-BE49-F238E27FC236}">
                <a16:creationId xmlns:a16="http://schemas.microsoft.com/office/drawing/2014/main" id="{7EE273AE-89D5-6C5C-BF75-0EE172B9D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303" y="950469"/>
            <a:ext cx="13017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478EB8-DCEB-908E-58AE-8990E3E86681}"/>
              </a:ext>
            </a:extLst>
          </p:cNvPr>
          <p:cNvSpPr txBox="1"/>
          <p:nvPr/>
        </p:nvSpPr>
        <p:spPr>
          <a:xfrm>
            <a:off x="6618766" y="1351865"/>
            <a:ext cx="1572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Making your</a:t>
            </a:r>
          </a:p>
          <a:p>
            <a:r>
              <a:rPr lang="en-US" dirty="0"/>
              <a:t>data standard</a:t>
            </a:r>
          </a:p>
          <a:p>
            <a:r>
              <a:rPr lang="en-US" dirty="0"/>
              <a:t>actionable</a:t>
            </a:r>
          </a:p>
        </p:txBody>
      </p:sp>
      <p:pic>
        <p:nvPicPr>
          <p:cNvPr id="7170" name="Picture 2" descr="Spreadsheet - Outline - Wired - Lordicon">
            <a:extLst>
              <a:ext uri="{FF2B5EF4-FFF2-40B4-BE49-F238E27FC236}">
                <a16:creationId xmlns:a16="http://schemas.microsoft.com/office/drawing/2014/main" id="{BE3BE33B-F21B-7A65-C4DD-4EC1DE02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78" y="3632374"/>
            <a:ext cx="1313355" cy="131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atabase DB icon SVG Vector &amp; PNG Free ...">
            <a:extLst>
              <a:ext uri="{FF2B5EF4-FFF2-40B4-BE49-F238E27FC236}">
                <a16:creationId xmlns:a16="http://schemas.microsoft.com/office/drawing/2014/main" id="{31DFF1F8-A5EC-2F51-872D-6A69D415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67" y="3326730"/>
            <a:ext cx="1301750" cy="15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21357B-6CB4-F5F1-4F81-F3E4C5D53880}"/>
              </a:ext>
            </a:extLst>
          </p:cNvPr>
          <p:cNvSpPr txBox="1"/>
          <p:nvPr/>
        </p:nvSpPr>
        <p:spPr>
          <a:xfrm>
            <a:off x="677402" y="4898581"/>
            <a:ext cx="2066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Spreadsheets</a:t>
            </a:r>
          </a:p>
          <a:p>
            <a:pPr algn="ctr"/>
            <a:r>
              <a:rPr lang="en-US" sz="2400" dirty="0"/>
              <a:t>&amp;</a:t>
            </a:r>
          </a:p>
          <a:p>
            <a:pPr algn="ctr"/>
            <a:r>
              <a:rPr lang="en-US" sz="2400" dirty="0"/>
              <a:t>Curation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65FD9-0384-DAED-0FEE-2DB8F57E5AFE}"/>
              </a:ext>
            </a:extLst>
          </p:cNvPr>
          <p:cNvSpPr txBox="1"/>
          <p:nvPr/>
        </p:nvSpPr>
        <p:spPr>
          <a:xfrm>
            <a:off x="3509870" y="4898580"/>
            <a:ext cx="2240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databases</a:t>
            </a:r>
          </a:p>
        </p:txBody>
      </p:sp>
      <p:pic>
        <p:nvPicPr>
          <p:cNvPr id="7174" name="Picture 6" descr="Database Icons Database Icon Vector ...">
            <a:extLst>
              <a:ext uri="{FF2B5EF4-FFF2-40B4-BE49-F238E27FC236}">
                <a16:creationId xmlns:a16="http://schemas.microsoft.com/office/drawing/2014/main" id="{6D712C63-6E10-E9C8-0468-07466957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887" y="3085173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162EAD-7C70-0C4E-7F47-3CB374F6E7C2}"/>
              </a:ext>
            </a:extLst>
          </p:cNvPr>
          <p:cNvSpPr txBox="1"/>
          <p:nvPr/>
        </p:nvSpPr>
        <p:spPr>
          <a:xfrm>
            <a:off x="6463575" y="4890149"/>
            <a:ext cx="2660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Existing databases</a:t>
            </a:r>
          </a:p>
        </p:txBody>
      </p:sp>
      <p:pic>
        <p:nvPicPr>
          <p:cNvPr id="7176" name="Picture 8" descr="Top 10 Translation Icon PowerPoint ...">
            <a:extLst>
              <a:ext uri="{FF2B5EF4-FFF2-40B4-BE49-F238E27FC236}">
                <a16:creationId xmlns:a16="http://schemas.microsoft.com/office/drawing/2014/main" id="{7ABC66A0-1F56-CA1F-1A5D-2DE907F84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0" t="20140" r="25875" b="6646"/>
          <a:stretch>
            <a:fillRect/>
          </a:stretch>
        </p:blipFill>
        <p:spPr bwMode="auto">
          <a:xfrm>
            <a:off x="9833911" y="3270257"/>
            <a:ext cx="1981855" cy="173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1A012B-FC2A-BD5B-F4F3-1302F2D44A1A}"/>
              </a:ext>
            </a:extLst>
          </p:cNvPr>
          <p:cNvSpPr txBox="1"/>
          <p:nvPr/>
        </p:nvSpPr>
        <p:spPr>
          <a:xfrm>
            <a:off x="9675917" y="4900316"/>
            <a:ext cx="213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Standalone format for data sharing</a:t>
            </a:r>
          </a:p>
        </p:txBody>
      </p:sp>
      <p:pic>
        <p:nvPicPr>
          <p:cNvPr id="7178" name="Picture 10" descr="Toolbox Icon Stock Illustrations ...">
            <a:extLst>
              <a:ext uri="{FF2B5EF4-FFF2-40B4-BE49-F238E27FC236}">
                <a16:creationId xmlns:a16="http://schemas.microsoft.com/office/drawing/2014/main" id="{122DF586-26B7-8B29-B38E-C1E9D15A0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t="14000" r="12333" b="11333"/>
          <a:stretch>
            <a:fillRect/>
          </a:stretch>
        </p:blipFill>
        <p:spPr bwMode="auto">
          <a:xfrm>
            <a:off x="1496333" y="3597941"/>
            <a:ext cx="1395248" cy="134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E31B6D-AF4B-B17F-68EA-3B113A56A3E0}"/>
              </a:ext>
            </a:extLst>
          </p:cNvPr>
          <p:cNvCxnSpPr/>
          <p:nvPr/>
        </p:nvCxnSpPr>
        <p:spPr>
          <a:xfrm flipH="1">
            <a:off x="2891581" y="2275195"/>
            <a:ext cx="1973027" cy="76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1FE41F-EBC5-6C67-677E-C8D3E533203C}"/>
              </a:ext>
            </a:extLst>
          </p:cNvPr>
          <p:cNvCxnSpPr>
            <a:cxnSpLocks/>
          </p:cNvCxnSpPr>
          <p:nvPr/>
        </p:nvCxnSpPr>
        <p:spPr>
          <a:xfrm>
            <a:off x="7886135" y="2364072"/>
            <a:ext cx="1947776" cy="676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CE98DC-EDC8-CAD5-CEEB-19B3F000E9C3}"/>
              </a:ext>
            </a:extLst>
          </p:cNvPr>
          <p:cNvCxnSpPr>
            <a:cxnSpLocks/>
          </p:cNvCxnSpPr>
          <p:nvPr/>
        </p:nvCxnSpPr>
        <p:spPr>
          <a:xfrm>
            <a:off x="7013748" y="2588552"/>
            <a:ext cx="530052" cy="6817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82C743-1661-A21B-14A7-A9A3748DD322}"/>
              </a:ext>
            </a:extLst>
          </p:cNvPr>
          <p:cNvCxnSpPr>
            <a:cxnSpLocks/>
          </p:cNvCxnSpPr>
          <p:nvPr/>
        </p:nvCxnSpPr>
        <p:spPr>
          <a:xfrm flipH="1">
            <a:off x="5075890" y="2665907"/>
            <a:ext cx="571973" cy="604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2A262F18-DF3A-4BEB-3829-E048CD02AA7B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16" name="Picture 15" descr="Bioinformatics">
              <a:extLst>
                <a:ext uri="{FF2B5EF4-FFF2-40B4-BE49-F238E27FC236}">
                  <a16:creationId xmlns:a16="http://schemas.microsoft.com/office/drawing/2014/main" id="{D1BB7D21-12C1-1F46-A967-68716AD20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046D61AB-041A-5132-88BD-082493E95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EFD2D26-42FB-F4B2-3CDC-5DF2429E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57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57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F301E-DD1C-9B64-65D9-B47EA6A0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E6F59-F9FA-0680-838C-D9CF2D9D4E61}"/>
              </a:ext>
            </a:extLst>
          </p:cNvPr>
          <p:cNvSpPr txBox="1"/>
          <p:nvPr/>
        </p:nvSpPr>
        <p:spPr>
          <a:xfrm>
            <a:off x="3461272" y="316992"/>
            <a:ext cx="526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Your Own Standard: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F262-AF1A-39B7-98E8-F6AB64094937}"/>
              </a:ext>
            </a:extLst>
          </p:cNvPr>
          <p:cNvSpPr txBox="1"/>
          <p:nvPr/>
        </p:nvSpPr>
        <p:spPr>
          <a:xfrm>
            <a:off x="1364106" y="1239929"/>
            <a:ext cx="98035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 5: Create your specification and implement it in a tool </a:t>
            </a:r>
          </a:p>
          <a:p>
            <a:r>
              <a:rPr lang="en-US" sz="2400" dirty="0"/>
              <a:t>1.    Create your specification</a:t>
            </a:r>
          </a:p>
          <a:p>
            <a:r>
              <a:rPr lang="en-US" sz="2400" dirty="0"/>
              <a:t>               e.g. consider </a:t>
            </a:r>
            <a:r>
              <a:rPr lang="en-US" sz="2400" dirty="0" err="1"/>
              <a:t>LinkML</a:t>
            </a:r>
            <a:r>
              <a:rPr lang="en-US" sz="2400" dirty="0"/>
              <a:t> (slots &amp; </a:t>
            </a:r>
            <a:r>
              <a:rPr lang="en-US" sz="2400" dirty="0" err="1"/>
              <a:t>enums</a:t>
            </a:r>
            <a:r>
              <a:rPr lang="en-US" sz="2400" dirty="0"/>
              <a:t>, max/min, req status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marL="457200" indent="-457200">
              <a:buAutoNum type="arabicPeriod" startAt="2"/>
            </a:pPr>
            <a:r>
              <a:rPr lang="en-US" sz="2400" dirty="0"/>
              <a:t>Select/create a tool and integrate specification as a data collection     </a:t>
            </a:r>
          </a:p>
          <a:p>
            <a:r>
              <a:rPr lang="en-US" sz="2400" dirty="0"/>
              <a:t>       template</a:t>
            </a:r>
          </a:p>
          <a:p>
            <a:r>
              <a:rPr lang="en-US" sz="2400" dirty="0"/>
              <a:t>               e.g. </a:t>
            </a:r>
            <a:r>
              <a:rPr lang="en-US" sz="2400" dirty="0" err="1"/>
              <a:t>DataHarmonizer</a:t>
            </a:r>
            <a:r>
              <a:rPr lang="en-US" sz="2400" dirty="0"/>
              <a:t> templates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C804C3-A9E4-82E8-D1A3-BFEDE12B7CC1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C2EAB364-1D9C-DBA0-C3F7-4E8D7337E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93CED5D-EE4F-8129-393B-279247F10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2055F64-5C4A-6930-367E-735114B0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58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69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90BED5-25DD-EAB1-74A9-E8D51219EC89}"/>
              </a:ext>
            </a:extLst>
          </p:cNvPr>
          <p:cNvSpPr txBox="1"/>
          <p:nvPr/>
        </p:nvSpPr>
        <p:spPr>
          <a:xfrm>
            <a:off x="5391623" y="5254732"/>
            <a:ext cx="5409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types (string, </a:t>
            </a:r>
            <a:r>
              <a:rPr lang="en-US" dirty="0" err="1"/>
              <a:t>enums</a:t>
            </a:r>
            <a:r>
              <a:rPr lang="en-US" dirty="0"/>
              <a:t>, date, integer)</a:t>
            </a:r>
          </a:p>
          <a:p>
            <a:r>
              <a:rPr lang="en-US" dirty="0"/>
              <a:t>Need null value menus</a:t>
            </a:r>
          </a:p>
          <a:p>
            <a:r>
              <a:rPr lang="en-US" dirty="0"/>
              <a:t>Max/Mins</a:t>
            </a:r>
          </a:p>
          <a:p>
            <a:r>
              <a:rPr lang="en-US" dirty="0"/>
              <a:t>Multi-valued fields</a:t>
            </a:r>
          </a:p>
          <a:p>
            <a:r>
              <a:rPr lang="en-US" dirty="0"/>
              <a:t>Patterns (data formats, regex, capitalization)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AEB70-7A06-1CBA-89AE-F4255CF8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0" y="845661"/>
            <a:ext cx="11019320" cy="4178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D8F0D-2088-6E5D-A961-BE890D17634D}"/>
              </a:ext>
            </a:extLst>
          </p:cNvPr>
          <p:cNvSpPr txBox="1"/>
          <p:nvPr/>
        </p:nvSpPr>
        <p:spPr>
          <a:xfrm>
            <a:off x="1774224" y="260886"/>
            <a:ext cx="8862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Turning controlled vocabulary into a specification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A5F21-811A-1531-CA99-61EEED56D14E}"/>
              </a:ext>
            </a:extLst>
          </p:cNvPr>
          <p:cNvSpPr txBox="1"/>
          <p:nvPr/>
        </p:nvSpPr>
        <p:spPr>
          <a:xfrm>
            <a:off x="441696" y="5177788"/>
            <a:ext cx="4431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What you need to generate the </a:t>
            </a:r>
            <a:r>
              <a:rPr lang="en-US" sz="2800" b="1" dirty="0"/>
              <a:t>Specification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55E6057-39AB-E783-C701-2F9E0C8D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59</a:t>
            </a:fld>
            <a:endParaRPr lang="en-CA" sz="16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F7D683-70B9-67C6-5BE7-9C2BE9BE015B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7" name="Picture 6" descr="Bioinformatics">
              <a:extLst>
                <a:ext uri="{FF2B5EF4-FFF2-40B4-BE49-F238E27FC236}">
                  <a16:creationId xmlns:a16="http://schemas.microsoft.com/office/drawing/2014/main" id="{9FEFAA85-504B-416D-6A06-99815FD64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D0A1D62-9EB7-37A8-4900-AD2074DC0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1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23AFE2-AE82-F558-E7B6-08FF6F37232B}"/>
              </a:ext>
            </a:extLst>
          </p:cNvPr>
          <p:cNvSpPr txBox="1"/>
          <p:nvPr/>
        </p:nvSpPr>
        <p:spPr>
          <a:xfrm>
            <a:off x="994900" y="2499"/>
            <a:ext cx="1025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Growing ecosystem of interoperable specifications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D503B8-BAA8-1910-EC53-9D785FB9B5E1}"/>
              </a:ext>
            </a:extLst>
          </p:cNvPr>
          <p:cNvGrpSpPr/>
          <p:nvPr/>
        </p:nvGrpSpPr>
        <p:grpSpPr>
          <a:xfrm>
            <a:off x="370897" y="1125269"/>
            <a:ext cx="3252355" cy="2287640"/>
            <a:chOff x="502855" y="724388"/>
            <a:chExt cx="3252355" cy="2287640"/>
          </a:xfrm>
        </p:grpSpPr>
        <p:pic>
          <p:nvPicPr>
            <p:cNvPr id="1026" name="Picture 2" descr="Special Thanks – GMI13">
              <a:extLst>
                <a:ext uri="{FF2B5EF4-FFF2-40B4-BE49-F238E27FC236}">
                  <a16:creationId xmlns:a16="http://schemas.microsoft.com/office/drawing/2014/main" id="{C7E01B98-45CE-80AE-6A65-42F0B506A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55" y="960643"/>
              <a:ext cx="1528053" cy="654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21ED22A-73C4-A168-9143-D9F0079F7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855" y="1859911"/>
              <a:ext cx="1224345" cy="11130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A74E994-A615-B151-ABD5-011247E3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608" y="1859911"/>
              <a:ext cx="1457602" cy="115211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EBDE41-9721-AD46-CCA4-F0D7AE844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6401" y="724388"/>
              <a:ext cx="1457602" cy="116068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E5ECCAF-1FEF-4747-7116-086D4A7AB2F5}"/>
              </a:ext>
            </a:extLst>
          </p:cNvPr>
          <p:cNvGrpSpPr/>
          <p:nvPr/>
        </p:nvGrpSpPr>
        <p:grpSpPr>
          <a:xfrm>
            <a:off x="370897" y="3546691"/>
            <a:ext cx="3733934" cy="3280741"/>
            <a:chOff x="383597" y="3161151"/>
            <a:chExt cx="3733934" cy="3280741"/>
          </a:xfrm>
        </p:grpSpPr>
        <p:pic>
          <p:nvPicPr>
            <p:cNvPr id="5" name="Picture 2" descr="Bioinformatics">
              <a:extLst>
                <a:ext uri="{FF2B5EF4-FFF2-40B4-BE49-F238E27FC236}">
                  <a16:creationId xmlns:a16="http://schemas.microsoft.com/office/drawing/2014/main" id="{95593193-578C-5B66-D366-CDCBDE1F8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597" y="3161151"/>
              <a:ext cx="2211012" cy="51129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D5C39B5-E27A-D21A-9505-67957F203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597" y="3808160"/>
              <a:ext cx="1825842" cy="119820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BA430A7-0C43-D094-13B5-8AFE2878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3597" y="5230093"/>
              <a:ext cx="1972490" cy="121179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BFC86A1-A42A-A53B-ED21-E5F41952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9364" y="3797233"/>
              <a:ext cx="2254629" cy="120913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BA2F8D2-13A9-2F2F-E59C-1A9A3DD42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09439" y="5230093"/>
              <a:ext cx="1908092" cy="116068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0F7289-B041-6172-3512-15C4AA10876B}"/>
              </a:ext>
            </a:extLst>
          </p:cNvPr>
          <p:cNvGrpSpPr/>
          <p:nvPr/>
        </p:nvGrpSpPr>
        <p:grpSpPr>
          <a:xfrm>
            <a:off x="4954721" y="1170236"/>
            <a:ext cx="2925255" cy="2189801"/>
            <a:chOff x="7149739" y="743954"/>
            <a:chExt cx="3086462" cy="2536087"/>
          </a:xfrm>
        </p:grpSpPr>
        <p:pic>
          <p:nvPicPr>
            <p:cNvPr id="34" name="Picture 2" descr="hAMRonization overview">
              <a:extLst>
                <a:ext uri="{FF2B5EF4-FFF2-40B4-BE49-F238E27FC236}">
                  <a16:creationId xmlns:a16="http://schemas.microsoft.com/office/drawing/2014/main" id="{69A690C5-6A79-5EAE-4102-BE77EA2F6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739" y="1227784"/>
              <a:ext cx="3086462" cy="205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092BA1-B96B-05C3-D771-317984320DC9}"/>
                </a:ext>
              </a:extLst>
            </p:cNvPr>
            <p:cNvSpPr txBox="1"/>
            <p:nvPr/>
          </p:nvSpPr>
          <p:spPr>
            <a:xfrm>
              <a:off x="7551306" y="743954"/>
              <a:ext cx="17658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hAMRonization</a:t>
              </a:r>
              <a:endParaRPr lang="en-US" b="1" dirty="0"/>
            </a:p>
          </p:txBody>
        </p:sp>
      </p:grpSp>
      <p:pic>
        <p:nvPicPr>
          <p:cNvPr id="38" name="Picture 4" descr="overview">
            <a:extLst>
              <a:ext uri="{FF2B5EF4-FFF2-40B4-BE49-F238E27FC236}">
                <a16:creationId xmlns:a16="http://schemas.microsoft.com/office/drawing/2014/main" id="{ABD2058D-FC21-EF37-5B95-9BF2A3263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332" y="1734228"/>
            <a:ext cx="3323410" cy="125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C522491-2FF0-0C05-11DF-4C86C672BEF7}"/>
              </a:ext>
            </a:extLst>
          </p:cNvPr>
          <p:cNvSpPr txBox="1"/>
          <p:nvPr/>
        </p:nvSpPr>
        <p:spPr>
          <a:xfrm>
            <a:off x="9656384" y="1170236"/>
            <a:ext cx="100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QC tags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B106C-1275-92A0-2D1A-16E24D87D3C8}"/>
              </a:ext>
            </a:extLst>
          </p:cNvPr>
          <p:cNvGrpSpPr/>
          <p:nvPr/>
        </p:nvGrpSpPr>
        <p:grpSpPr>
          <a:xfrm>
            <a:off x="4795773" y="3484740"/>
            <a:ext cx="1935658" cy="1409668"/>
            <a:chOff x="4795773" y="3511634"/>
            <a:chExt cx="1935658" cy="1409668"/>
          </a:xfrm>
        </p:grpSpPr>
        <p:pic>
          <p:nvPicPr>
            <p:cNvPr id="40" name="Picture 10" descr="Free fingerprint icon vector png ...">
              <a:extLst>
                <a:ext uri="{FF2B5EF4-FFF2-40B4-BE49-F238E27FC236}">
                  <a16:creationId xmlns:a16="http://schemas.microsoft.com/office/drawing/2014/main" id="{4B4E896C-D5FE-9FD9-C53F-BCAE6805C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601" y="4171191"/>
              <a:ext cx="750111" cy="750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086C78-A3C3-94F7-DFDC-F9AA2E785072}"/>
                </a:ext>
              </a:extLst>
            </p:cNvPr>
            <p:cNvSpPr txBox="1"/>
            <p:nvPr/>
          </p:nvSpPr>
          <p:spPr>
            <a:xfrm>
              <a:off x="4795773" y="3511634"/>
              <a:ext cx="19356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Microbial Typing </a:t>
              </a:r>
            </a:p>
            <a:p>
              <a:pPr algn="ctr"/>
              <a:r>
                <a:rPr lang="en-US" b="1" dirty="0"/>
                <a:t>Specification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C96A87A-CC4E-EABA-BB3A-7E5F04A91A19}"/>
              </a:ext>
            </a:extLst>
          </p:cNvPr>
          <p:cNvSpPr txBox="1"/>
          <p:nvPr/>
        </p:nvSpPr>
        <p:spPr>
          <a:xfrm>
            <a:off x="300351" y="710518"/>
            <a:ext cx="381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Contextual Data Specifications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CBB876-8ED9-886B-9687-8ACC22481BB0}"/>
              </a:ext>
            </a:extLst>
          </p:cNvPr>
          <p:cNvGrpSpPr/>
          <p:nvPr/>
        </p:nvGrpSpPr>
        <p:grpSpPr>
          <a:xfrm>
            <a:off x="7116554" y="3457752"/>
            <a:ext cx="2205145" cy="2146477"/>
            <a:chOff x="5583728" y="4573551"/>
            <a:chExt cx="2205145" cy="21464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E74922-6DB6-C6A6-537F-F32D0D17556C}"/>
                </a:ext>
              </a:extLst>
            </p:cNvPr>
            <p:cNvSpPr txBox="1"/>
            <p:nvPr/>
          </p:nvSpPr>
          <p:spPr>
            <a:xfrm>
              <a:off x="5627769" y="4573551"/>
              <a:ext cx="21048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Bioinformatics Interoperability</a:t>
              </a:r>
            </a:p>
            <a:p>
              <a:pPr algn="ctr"/>
              <a:r>
                <a:rPr lang="en-US" b="1" dirty="0"/>
                <a:t>Standards</a:t>
              </a:r>
            </a:p>
          </p:txBody>
        </p:sp>
        <p:pic>
          <p:nvPicPr>
            <p:cNvPr id="1036" name="Picture 12" descr="Enterprise Interoperability Framework">
              <a:extLst>
                <a:ext uri="{FF2B5EF4-FFF2-40B4-BE49-F238E27FC236}">
                  <a16:creationId xmlns:a16="http://schemas.microsoft.com/office/drawing/2014/main" id="{8CA9DA5C-B529-EE48-8B35-F7991CFC3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728" y="5485147"/>
              <a:ext cx="2205145" cy="1234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CCA69D-0823-C930-486C-0D2BBE505AB4}"/>
              </a:ext>
            </a:extLst>
          </p:cNvPr>
          <p:cNvGrpSpPr/>
          <p:nvPr/>
        </p:nvGrpSpPr>
        <p:grpSpPr>
          <a:xfrm>
            <a:off x="9538329" y="3462433"/>
            <a:ext cx="2251905" cy="1515453"/>
            <a:chOff x="9449050" y="3523255"/>
            <a:chExt cx="2251905" cy="1515453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6FEB28C6-6813-022C-73DD-9A1C327A5A63}"/>
                </a:ext>
              </a:extLst>
            </p:cNvPr>
            <p:cNvGrpSpPr/>
            <p:nvPr/>
          </p:nvGrpSpPr>
          <p:grpSpPr>
            <a:xfrm>
              <a:off x="9608928" y="4123875"/>
              <a:ext cx="1932147" cy="914833"/>
              <a:chOff x="5114242" y="5646496"/>
              <a:chExt cx="1932147" cy="91483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5DE3FD0-2F25-13E4-5D90-B12AD64B119E}"/>
                  </a:ext>
                </a:extLst>
              </p:cNvPr>
              <p:cNvSpPr txBox="1"/>
              <p:nvPr/>
            </p:nvSpPr>
            <p:spPr>
              <a:xfrm>
                <a:off x="5114242" y="5900735"/>
                <a:ext cx="7633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sample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2B965C5-4FC3-D9FE-606D-6D587327CD9A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 flipV="1">
                <a:off x="5877593" y="5994400"/>
                <a:ext cx="662021" cy="602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F51DEF0-A8C0-E063-CDED-93BEF2ED7ABB}"/>
                  </a:ext>
                </a:extLst>
              </p:cNvPr>
              <p:cNvCxnSpPr>
                <a:cxnSpLocks/>
                <a:stCxn id="47" idx="3"/>
              </p:cNvCxnSpPr>
              <p:nvPr/>
            </p:nvCxnSpPr>
            <p:spPr>
              <a:xfrm>
                <a:off x="5877593" y="6054624"/>
                <a:ext cx="662021" cy="1669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1BA2BB5-9CA9-0DD5-4CD7-5516C7C78BB3}"/>
                  </a:ext>
                </a:extLst>
              </p:cNvPr>
              <p:cNvGrpSpPr/>
              <p:nvPr/>
            </p:nvGrpSpPr>
            <p:grpSpPr>
              <a:xfrm rot="20981864">
                <a:off x="6545837" y="5646496"/>
                <a:ext cx="500552" cy="425464"/>
                <a:chOff x="6549561" y="5694205"/>
                <a:chExt cx="500552" cy="425464"/>
              </a:xfrm>
            </p:grpSpPr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A1FA3B2E-37D7-2BE4-DCD9-91BCAAF9F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49561" y="5694205"/>
                  <a:ext cx="421599" cy="2975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B382006F-3392-0352-4EC3-BB4096CBA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50504" y="5908452"/>
                  <a:ext cx="496913" cy="91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88F99E04-B71F-BF92-F348-EB1225B20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9561" y="5994470"/>
                  <a:ext cx="500552" cy="12519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53DE794-F73D-5E16-0611-FA1FCE9B8293}"/>
                  </a:ext>
                </a:extLst>
              </p:cNvPr>
              <p:cNvGrpSpPr/>
              <p:nvPr/>
            </p:nvGrpSpPr>
            <p:grpSpPr>
              <a:xfrm rot="2306832">
                <a:off x="6545837" y="6135865"/>
                <a:ext cx="500552" cy="425464"/>
                <a:chOff x="7523985" y="5887204"/>
                <a:chExt cx="500552" cy="425464"/>
              </a:xfrm>
            </p:grpSpPr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4294E871-83E0-5EAE-0F86-8D1F803C62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3985" y="5887204"/>
                  <a:ext cx="421599" cy="2975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35203761-39A2-3578-DD0B-AE4A6A991E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4928" y="6101451"/>
                  <a:ext cx="496913" cy="910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F7120463-D18F-0CD8-A36C-1FA9053D8E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23985" y="6187469"/>
                  <a:ext cx="500552" cy="12519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097ED69-C40B-BB0B-11EA-D7EDB9366873}"/>
                </a:ext>
              </a:extLst>
            </p:cNvPr>
            <p:cNvSpPr txBox="1"/>
            <p:nvPr/>
          </p:nvSpPr>
          <p:spPr>
            <a:xfrm>
              <a:off x="9449050" y="3523255"/>
              <a:ext cx="2251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Sample Complexity Standards (WIAS)</a:t>
              </a:r>
            </a:p>
          </p:txBody>
        </p:sp>
      </p:grpSp>
      <p:pic>
        <p:nvPicPr>
          <p:cNvPr id="1029" name="Picture 2" descr="Bioinformatics">
            <a:extLst>
              <a:ext uri="{FF2B5EF4-FFF2-40B4-BE49-F238E27FC236}">
                <a16:creationId xmlns:a16="http://schemas.microsoft.com/office/drawing/2014/main" id="{BB6127D5-7557-E20D-0433-427867E13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074" y="5518240"/>
            <a:ext cx="2544914" cy="5885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0694AD6-E7FC-04C0-1C79-9CA0EBF46BE8}"/>
              </a:ext>
            </a:extLst>
          </p:cNvPr>
          <p:cNvSpPr/>
          <p:nvPr/>
        </p:nvSpPr>
        <p:spPr>
          <a:xfrm>
            <a:off x="114300" y="648829"/>
            <a:ext cx="4279899" cy="61497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86E1BDE-8B21-1843-18A6-97F73376E5D4}"/>
              </a:ext>
            </a:extLst>
          </p:cNvPr>
          <p:cNvSpPr/>
          <p:nvPr/>
        </p:nvSpPr>
        <p:spPr>
          <a:xfrm>
            <a:off x="4598712" y="648829"/>
            <a:ext cx="7529788" cy="614974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F0F0C9-1DF2-767D-C2FF-F20FB1360C87}"/>
              </a:ext>
            </a:extLst>
          </p:cNvPr>
          <p:cNvSpPr txBox="1"/>
          <p:nvPr/>
        </p:nvSpPr>
        <p:spPr>
          <a:xfrm>
            <a:off x="6576320" y="723045"/>
            <a:ext cx="3639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Bioinformatics Specifications</a:t>
            </a:r>
          </a:p>
        </p:txBody>
      </p:sp>
      <p:pic>
        <p:nvPicPr>
          <p:cNvPr id="10" name="Picture 2" descr="International Nucleotide Sequence Database Collaboration">
            <a:extLst>
              <a:ext uri="{FF2B5EF4-FFF2-40B4-BE49-F238E27FC236}">
                <a16:creationId xmlns:a16="http://schemas.microsoft.com/office/drawing/2014/main" id="{FD2A079A-28E1-1442-92C8-185E6B4B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215" y="5493083"/>
            <a:ext cx="991180" cy="9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E3E039-38DD-C8FB-A4EF-01F6C4BB3A8D}"/>
              </a:ext>
            </a:extLst>
          </p:cNvPr>
          <p:cNvSpPr txBox="1"/>
          <p:nvPr/>
        </p:nvSpPr>
        <p:spPr>
          <a:xfrm>
            <a:off x="4813118" y="5143242"/>
            <a:ext cx="17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Pathogen DOM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A88DF0B-4ACE-E17C-2449-28EE2B97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9407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2D129AF-89D1-BAFD-E7E1-FF010AFA0429}"/>
              </a:ext>
            </a:extLst>
          </p:cNvPr>
          <p:cNvGrpSpPr/>
          <p:nvPr/>
        </p:nvGrpSpPr>
        <p:grpSpPr>
          <a:xfrm>
            <a:off x="2603791" y="911988"/>
            <a:ext cx="9432091" cy="4827331"/>
            <a:chOff x="3072297" y="1331259"/>
            <a:chExt cx="9432091" cy="4827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207660-14E0-D3CF-7C35-5C5FD3122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72"/>
            <a:stretch/>
          </p:blipFill>
          <p:spPr>
            <a:xfrm>
              <a:off x="4891367" y="2515546"/>
              <a:ext cx="7613021" cy="364304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035FC2-D8E3-6C4C-B0B1-5720A2C1A6FA}"/>
                </a:ext>
              </a:extLst>
            </p:cNvPr>
            <p:cNvSpPr txBox="1"/>
            <p:nvPr/>
          </p:nvSpPr>
          <p:spPr>
            <a:xfrm>
              <a:off x="3072297" y="2892056"/>
              <a:ext cx="195361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Save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Open existing file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Export to chosen format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374CFE-B46A-8A4B-BE28-050A87F1A452}"/>
                </a:ext>
              </a:extLst>
            </p:cNvPr>
            <p:cNvSpPr txBox="1"/>
            <p:nvPr/>
          </p:nvSpPr>
          <p:spPr>
            <a:xfrm>
              <a:off x="3072297" y="1557343"/>
              <a:ext cx="17393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View all fields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View required fields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Move to desired field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01B455-E63C-BC40-99DA-CC023018D4F1}"/>
                </a:ext>
              </a:extLst>
            </p:cNvPr>
            <p:cNvSpPr txBox="1"/>
            <p:nvPr/>
          </p:nvSpPr>
          <p:spPr>
            <a:xfrm>
              <a:off x="5478938" y="1331259"/>
              <a:ext cx="14830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Validate</a:t>
              </a:r>
            </a:p>
            <a:p>
              <a:r>
                <a:rPr lang="en-US" sz="1400" dirty="0">
                  <a:solidFill>
                    <a:schemeClr val="accent1"/>
                  </a:solidFill>
                </a:rPr>
                <a:t>(errors or missing info)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2EB28D-380C-0C49-A47C-E6A1264FBAB7}"/>
                </a:ext>
              </a:extLst>
            </p:cNvPr>
            <p:cNvSpPr txBox="1"/>
            <p:nvPr/>
          </p:nvSpPr>
          <p:spPr>
            <a:xfrm>
              <a:off x="8559624" y="1815118"/>
              <a:ext cx="19768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Double click on field labels for guidance on how to fill them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FAE01F8-8AA5-684F-AB9F-74F6F57B4624}"/>
                </a:ext>
              </a:extLst>
            </p:cNvPr>
            <p:cNvCxnSpPr>
              <a:cxnSpLocks/>
            </p:cNvCxnSpPr>
            <p:nvPr/>
          </p:nvCxnSpPr>
          <p:spPr>
            <a:xfrm>
              <a:off x="6017170" y="2029772"/>
              <a:ext cx="0" cy="524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2CDBEA-F2CF-144D-817B-6473B2B74D4F}"/>
                </a:ext>
              </a:extLst>
            </p:cNvPr>
            <p:cNvCxnSpPr>
              <a:cxnSpLocks/>
            </p:cNvCxnSpPr>
            <p:nvPr/>
          </p:nvCxnSpPr>
          <p:spPr>
            <a:xfrm>
              <a:off x="4902360" y="2095505"/>
              <a:ext cx="625003" cy="391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64D14A6-0C5E-3342-95F0-E697BEF13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624" y="2553782"/>
              <a:ext cx="509910" cy="619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3C9C5C0-E8AE-7B4B-A72D-19BC0FEDDD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7793" y="2738709"/>
              <a:ext cx="753891" cy="306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DFA074-63D6-7545-87E6-4B2D88673721}"/>
                </a:ext>
              </a:extLst>
            </p:cNvPr>
            <p:cNvSpPr txBox="1"/>
            <p:nvPr/>
          </p:nvSpPr>
          <p:spPr>
            <a:xfrm>
              <a:off x="7222745" y="1588311"/>
              <a:ext cx="11309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Learn your way around the system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934B3EC-4893-D446-B8A4-D22414477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3878" y="2240851"/>
              <a:ext cx="751922" cy="3692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C016F08-C211-2C9E-07F1-CC8C6F9FD163}"/>
              </a:ext>
            </a:extLst>
          </p:cNvPr>
          <p:cNvSpPr txBox="1"/>
          <p:nvPr/>
        </p:nvSpPr>
        <p:spPr>
          <a:xfrm>
            <a:off x="5469994" y="6244269"/>
            <a:ext cx="6433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cidgoh</a:t>
            </a:r>
            <a:r>
              <a:rPr lang="en-US" dirty="0"/>
              <a:t>/pathogen-genomics-package</a:t>
            </a:r>
          </a:p>
        </p:txBody>
      </p:sp>
      <p:sp>
        <p:nvSpPr>
          <p:cNvPr id="2" name="Google Shape;321;p31">
            <a:extLst>
              <a:ext uri="{FF2B5EF4-FFF2-40B4-BE49-F238E27FC236}">
                <a16:creationId xmlns:a16="http://schemas.microsoft.com/office/drawing/2014/main" id="{543DE2F8-F772-AB8D-8005-E1B219622EFE}"/>
              </a:ext>
            </a:extLst>
          </p:cNvPr>
          <p:cNvSpPr txBox="1"/>
          <p:nvPr/>
        </p:nvSpPr>
        <p:spPr>
          <a:xfrm>
            <a:off x="288297" y="3870048"/>
            <a:ext cx="405488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LinkML</a:t>
            </a: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-based spreadsheet-style text editor application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Specifications implemented as data collection </a:t>
            </a:r>
            <a:r>
              <a:rPr lang="en-CA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templates</a:t>
            </a:r>
          </a:p>
          <a:p>
            <a:pPr marL="285750" indent="-28575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CA" sz="8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Colour-coded fields indicating </a:t>
            </a:r>
            <a:r>
              <a:rPr lang="en-CA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minimal requirements</a:t>
            </a:r>
            <a:endParaRPr lang="en-CA" b="1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33;p31">
            <a:extLst>
              <a:ext uri="{FF2B5EF4-FFF2-40B4-BE49-F238E27FC236}">
                <a16:creationId xmlns:a16="http://schemas.microsoft.com/office/drawing/2014/main" id="{491AA925-5313-C8EB-58CB-232862E0CCE2}"/>
              </a:ext>
            </a:extLst>
          </p:cNvPr>
          <p:cNvSpPr txBox="1"/>
          <p:nvPr/>
        </p:nvSpPr>
        <p:spPr>
          <a:xfrm>
            <a:off x="-61209" y="303344"/>
            <a:ext cx="124557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Implementation: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DataHarmonizer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curation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validation tool</a:t>
            </a:r>
            <a:endParaRPr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BCCF22-071C-6946-274D-2807181D3066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10" name="Picture 9" descr="Bioinformatics">
              <a:extLst>
                <a:ext uri="{FF2B5EF4-FFF2-40B4-BE49-F238E27FC236}">
                  <a16:creationId xmlns:a16="http://schemas.microsoft.com/office/drawing/2014/main" id="{999E1F73-3EFB-B4E1-564A-7233111EC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A1C8562-9C92-EBFA-7BE6-AEC0B7B9FF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D4B9B6E-C465-2539-6156-4F9BFE3F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60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0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/>
        </p:nvSpPr>
        <p:spPr>
          <a:xfrm>
            <a:off x="2586020" y="4448742"/>
            <a:ext cx="76723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latin typeface="Arial"/>
                <a:ea typeface="Arial"/>
                <a:cs typeface="Arial"/>
                <a:sym typeface="Arial"/>
              </a:rPr>
              <a:t>Enter data once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 for different uses!</a:t>
            </a:r>
            <a:endParaRPr dirty="0"/>
          </a:p>
        </p:txBody>
      </p:sp>
      <p:sp>
        <p:nvSpPr>
          <p:cNvPr id="2" name="Google Shape;341;p32">
            <a:extLst>
              <a:ext uri="{FF2B5EF4-FFF2-40B4-BE49-F238E27FC236}">
                <a16:creationId xmlns:a16="http://schemas.microsoft.com/office/drawing/2014/main" id="{DE22027E-0143-4CD7-7C5B-F17E7201ED0F}"/>
              </a:ext>
            </a:extLst>
          </p:cNvPr>
          <p:cNvSpPr txBox="1"/>
          <p:nvPr/>
        </p:nvSpPr>
        <p:spPr>
          <a:xfrm>
            <a:off x="181691" y="-335703"/>
            <a:ext cx="11828618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transformation is required for different downstream destinations of data. Exchange formats increase interoperability.</a:t>
            </a:r>
            <a:endParaRPr sz="3200" dirty="0"/>
          </a:p>
        </p:txBody>
      </p:sp>
      <p:sp>
        <p:nvSpPr>
          <p:cNvPr id="3" name="Google Shape;343;p32">
            <a:extLst>
              <a:ext uri="{FF2B5EF4-FFF2-40B4-BE49-F238E27FC236}">
                <a16:creationId xmlns:a16="http://schemas.microsoft.com/office/drawing/2014/main" id="{14E99DE6-C8B4-43AD-A752-0992FABE9148}"/>
              </a:ext>
            </a:extLst>
          </p:cNvPr>
          <p:cNvSpPr/>
          <p:nvPr/>
        </p:nvSpPr>
        <p:spPr>
          <a:xfrm>
            <a:off x="2646193" y="4107833"/>
            <a:ext cx="755201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www.microbiologyresearch.org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/content/journal/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mgen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/10.1099/mgen.0.000908</a:t>
            </a:r>
            <a:endParaRPr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5FAD59-C975-7D4A-2DC5-BDD0CDDD2ED9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8" name="Picture 7" descr="Bioinformatics">
              <a:extLst>
                <a:ext uri="{FF2B5EF4-FFF2-40B4-BE49-F238E27FC236}">
                  <a16:creationId xmlns:a16="http://schemas.microsoft.com/office/drawing/2014/main" id="{965AEEBA-F8BC-BBA0-A4C7-B5ED016635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ACFF769-8513-E2A1-02B2-5162E260F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FE53BF-C816-F182-4D5E-4CD6C9E0D425}"/>
              </a:ext>
            </a:extLst>
          </p:cNvPr>
          <p:cNvSpPr txBox="1"/>
          <p:nvPr/>
        </p:nvSpPr>
        <p:spPr>
          <a:xfrm>
            <a:off x="1272162" y="4913159"/>
            <a:ext cx="570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NCBI SARS-CoV-2 wastewater surveillance checklist </a:t>
            </a:r>
          </a:p>
          <a:p>
            <a:r>
              <a:rPr lang="en-US" b="1" dirty="0"/>
              <a:t>ENA sewage checklist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310002-10C7-ED43-88D1-EC283F735837}"/>
              </a:ext>
            </a:extLst>
          </p:cNvPr>
          <p:cNvSpPr txBox="1"/>
          <p:nvPr/>
        </p:nvSpPr>
        <p:spPr>
          <a:xfrm>
            <a:off x="7207751" y="4897393"/>
            <a:ext cx="6101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GSC wastewater/sludge checklist</a:t>
            </a:r>
          </a:p>
          <a:p>
            <a:r>
              <a:rPr lang="en-US" b="1" dirty="0"/>
              <a:t>PHES-ODM </a:t>
            </a:r>
          </a:p>
        </p:txBody>
      </p:sp>
      <p:pic>
        <p:nvPicPr>
          <p:cNvPr id="2050" name="Picture 2" descr="One Ring | The One Wiki to Rule Them ...">
            <a:extLst>
              <a:ext uri="{FF2B5EF4-FFF2-40B4-BE49-F238E27FC236}">
                <a16:creationId xmlns:a16="http://schemas.microsoft.com/office/drawing/2014/main" id="{CCF2D0A9-3473-5688-BB0A-80CC887B2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42" y="5619294"/>
            <a:ext cx="1654340" cy="110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2F737D-3EE7-15D7-8181-2A3D4A0B46BE}"/>
              </a:ext>
            </a:extLst>
          </p:cNvPr>
          <p:cNvSpPr txBox="1"/>
          <p:nvPr/>
        </p:nvSpPr>
        <p:spPr>
          <a:xfrm>
            <a:off x="5816545" y="5866368"/>
            <a:ext cx="6656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one standard/format to rule them all.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DC50E-2A0A-7075-7762-41736826F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270601"/>
            <a:ext cx="7772400" cy="2834533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43EA417-51ED-3367-11AE-5622A4F1D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61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07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1EF83-92A3-6FFD-8CFA-2B8981474BD0}"/>
              </a:ext>
            </a:extLst>
          </p:cNvPr>
          <p:cNvSpPr txBox="1"/>
          <p:nvPr/>
        </p:nvSpPr>
        <p:spPr>
          <a:xfrm>
            <a:off x="3247239" y="121920"/>
            <a:ext cx="5697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Other data curation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66620-E5C6-2FD0-B5C0-F6FE81A586CD}"/>
              </a:ext>
            </a:extLst>
          </p:cNvPr>
          <p:cNvSpPr txBox="1"/>
          <p:nvPr/>
        </p:nvSpPr>
        <p:spPr>
          <a:xfrm>
            <a:off x="2060448" y="1377696"/>
            <a:ext cx="666342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METAGENOTE</a:t>
            </a:r>
          </a:p>
          <a:p>
            <a:r>
              <a:rPr lang="en-US" sz="3200" dirty="0" err="1"/>
              <a:t>Multisub</a:t>
            </a:r>
            <a:endParaRPr lang="en-US" sz="3200" dirty="0"/>
          </a:p>
          <a:p>
            <a:r>
              <a:rPr lang="en-US" sz="3200" dirty="0" err="1"/>
              <a:t>eLwazi</a:t>
            </a:r>
            <a:r>
              <a:rPr lang="en-US" sz="3200" dirty="0"/>
              <a:t> Metadata Harmonization Tool</a:t>
            </a:r>
          </a:p>
          <a:p>
            <a:r>
              <a:rPr lang="en-US" sz="3200" dirty="0" err="1"/>
              <a:t>LexMapr</a:t>
            </a:r>
            <a:endParaRPr lang="en-US" sz="3200" dirty="0"/>
          </a:p>
          <a:p>
            <a:r>
              <a:rPr lang="en-US" sz="3200" dirty="0"/>
              <a:t>ZOOMA</a:t>
            </a:r>
          </a:p>
          <a:p>
            <a:r>
              <a:rPr lang="en-US" sz="3200" dirty="0"/>
              <a:t>ChatGPT</a:t>
            </a:r>
          </a:p>
          <a:p>
            <a:r>
              <a:rPr lang="en-US" sz="3200" dirty="0" err="1"/>
              <a:t>RedCap</a:t>
            </a:r>
            <a:r>
              <a:rPr lang="en-US" sz="3200" dirty="0"/>
              <a:t> databases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76B504-858E-43C2-BCFD-1D6349FFC9EA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7" name="Picture 6" descr="Bioinformatics">
              <a:extLst>
                <a:ext uri="{FF2B5EF4-FFF2-40B4-BE49-F238E27FC236}">
                  <a16:creationId xmlns:a16="http://schemas.microsoft.com/office/drawing/2014/main" id="{424A84E0-9B21-1326-A52A-2E727BE17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1BE581A-BC80-C8D0-14DD-5313624B3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E6421E7-F0B2-F603-6264-3033E4A6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62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386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E1B9D-A730-38DB-9EA3-0470C1B1A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1A822-8180-5D8B-10A2-E2316AFB314C}"/>
              </a:ext>
            </a:extLst>
          </p:cNvPr>
          <p:cNvSpPr txBox="1"/>
          <p:nvPr/>
        </p:nvSpPr>
        <p:spPr>
          <a:xfrm>
            <a:off x="3461272" y="316992"/>
            <a:ext cx="526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Your Own Standard: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A5CD4-2D51-3135-CD5B-55D13A455F5F}"/>
              </a:ext>
            </a:extLst>
          </p:cNvPr>
          <p:cNvSpPr txBox="1"/>
          <p:nvPr/>
        </p:nvSpPr>
        <p:spPr>
          <a:xfrm>
            <a:off x="1364106" y="1239929"/>
            <a:ext cx="105530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 6: Create supporting/reference materials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reference guides (define all the terms – reuse as much as possible)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the curation protocol (reuse as much as possible, include any curation lessons learned from looking at the messy data)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worked examples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E6BD25-06AE-7451-9FF2-B2B889A1B597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A382CE67-6C8F-BD75-534F-568E29E37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DB2AEDE-707E-6AA5-5B23-E5A548E9E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7AF2D3-1E3A-3280-1C97-14E4DB2AEBA4}"/>
              </a:ext>
            </a:extLst>
          </p:cNvPr>
          <p:cNvSpPr txBox="1"/>
          <p:nvPr/>
        </p:nvSpPr>
        <p:spPr>
          <a:xfrm>
            <a:off x="1467926" y="4830354"/>
            <a:ext cx="9849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Use PHA4GE REFERENCE MATERIALS as examples.</a:t>
            </a:r>
          </a:p>
          <a:p>
            <a:r>
              <a:rPr lang="en-US" sz="3000" dirty="0"/>
              <a:t>(e.g. SARS-CoV-2, Wastewater, </a:t>
            </a:r>
            <a:r>
              <a:rPr lang="en-US" sz="3000" dirty="0" err="1"/>
              <a:t>hAMRonization</a:t>
            </a:r>
            <a:r>
              <a:rPr lang="en-US" sz="3000" dirty="0"/>
              <a:t>, QC tags)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A62370A-1085-93E6-74DF-F53D22C5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63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624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4B9863-8D20-1F05-E999-8E6ABE4EDFCC}"/>
              </a:ext>
            </a:extLst>
          </p:cNvPr>
          <p:cNvSpPr txBox="1"/>
          <p:nvPr/>
        </p:nvSpPr>
        <p:spPr>
          <a:xfrm>
            <a:off x="1925474" y="302070"/>
            <a:ext cx="7767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Creating a reference guide: What you need.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0BED5-25DD-EAB1-74A9-E8D51219EC89}"/>
              </a:ext>
            </a:extLst>
          </p:cNvPr>
          <p:cNvSpPr txBox="1"/>
          <p:nvPr/>
        </p:nvSpPr>
        <p:spPr>
          <a:xfrm>
            <a:off x="4668442" y="5078486"/>
            <a:ext cx="7523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Preferred label</a:t>
            </a:r>
          </a:p>
          <a:p>
            <a:r>
              <a:rPr lang="en-US" dirty="0"/>
              <a:t>Data collection priority (required, recommended, optional)</a:t>
            </a:r>
          </a:p>
          <a:p>
            <a:r>
              <a:rPr lang="en-US" dirty="0"/>
              <a:t>Ontology ID</a:t>
            </a:r>
          </a:p>
          <a:p>
            <a:r>
              <a:rPr lang="en-US" dirty="0"/>
              <a:t>Definition</a:t>
            </a:r>
          </a:p>
          <a:p>
            <a:r>
              <a:rPr lang="en-US" dirty="0"/>
              <a:t>Guidance (how you want people to use the data element; field or term)</a:t>
            </a:r>
          </a:p>
          <a:p>
            <a:r>
              <a:rPr lang="en-US" dirty="0"/>
              <a:t>Examples of use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78698-126F-3C07-7202-26F343E8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4" y="937915"/>
            <a:ext cx="10807972" cy="40895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916A693-F4A5-57FB-A5D5-ED952DD452DF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49A650B8-CC8D-DE00-B260-E83F0E347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6A24B54-7D3D-9AA5-845F-95C75393B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77A879F-AFE5-ECB4-71A2-D3A010FF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64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61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9E2785-B0B0-DBFC-5C0C-6A9BFC59352F}"/>
              </a:ext>
            </a:extLst>
          </p:cNvPr>
          <p:cNvSpPr txBox="1"/>
          <p:nvPr/>
        </p:nvSpPr>
        <p:spPr>
          <a:xfrm>
            <a:off x="1176772" y="157319"/>
            <a:ext cx="10233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stewardship, ethical sharing, and equitable benefits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869DB-E62A-4650-917B-82A415D6B0BA}"/>
              </a:ext>
            </a:extLst>
          </p:cNvPr>
          <p:cNvSpPr txBox="1"/>
          <p:nvPr/>
        </p:nvSpPr>
        <p:spPr>
          <a:xfrm>
            <a:off x="575872" y="1163037"/>
            <a:ext cx="102336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/>
              <a:t>Privacy protection</a:t>
            </a:r>
          </a:p>
          <a:p>
            <a:pPr marL="285750" lvl="0" indent="-285750"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trust essential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loss of trust has consequences (protection, transparency)</a:t>
            </a:r>
            <a:endParaRPr lang="en-US" sz="2200" dirty="0">
              <a:sym typeface="Arial"/>
            </a:endParaRPr>
          </a:p>
          <a:p>
            <a:pPr marL="285750" lvl="0" indent="-285750"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De-identified data (</a:t>
            </a: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names/addresses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2200" dirty="0">
              <a:sym typeface="Arial"/>
            </a:endParaRPr>
          </a:p>
          <a:p>
            <a:pPr marL="285750" lvl="0" indent="-285750"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careful of 1) small case numbers 2) </a:t>
            </a:r>
            <a:r>
              <a:rPr lang="en-US" sz="2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geo_loc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/time geographical granularity 3) combinations of fields</a:t>
            </a:r>
            <a:endParaRPr lang="en-US" sz="2200" dirty="0">
              <a:sym typeface="Arial"/>
            </a:endParaRPr>
          </a:p>
          <a:p>
            <a:pPr marL="285750" lvl="0" indent="-285750"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 identifiers 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(chain of custody), but personal health IDs/sample IDs may be considered PHII</a:t>
            </a:r>
            <a:endParaRPr lang="en-US" sz="2200" dirty="0">
              <a:sym typeface="Arial"/>
            </a:endParaRPr>
          </a:p>
          <a:p>
            <a:pPr marL="285750" lvl="0" indent="-285750"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 privacy officer </a:t>
            </a:r>
            <a:r>
              <a:rPr lang="en-US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(jurisdictional policies, national legislation)</a:t>
            </a: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779CC-915C-4EE4-7BD7-61ADB4DF031E}"/>
              </a:ext>
            </a:extLst>
          </p:cNvPr>
          <p:cNvSpPr txBox="1"/>
          <p:nvPr/>
        </p:nvSpPr>
        <p:spPr>
          <a:xfrm>
            <a:off x="575872" y="4374759"/>
            <a:ext cx="1104025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 and Quality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Provenance, methods (rich details):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attribution, auditability, reproducibility (track methods), accountability </a:t>
            </a:r>
            <a:endParaRPr lang="en-US" sz="2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 data may require storage with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security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 seq data</a:t>
            </a:r>
            <a:endParaRPr lang="en-US" sz="2200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Errors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corrected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required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15F36-668F-6941-92E0-25A41281E609}"/>
              </a:ext>
            </a:extLst>
          </p:cNvPr>
          <p:cNvSpPr txBox="1"/>
          <p:nvPr/>
        </p:nvSpPr>
        <p:spPr>
          <a:xfrm>
            <a:off x="2742442" y="706344"/>
            <a:ext cx="7240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Guidance in standards – Reference Material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880D41-09A5-7621-F74E-C5DAA194EA52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8" name="Picture 7" descr="Bioinformatics">
              <a:extLst>
                <a:ext uri="{FF2B5EF4-FFF2-40B4-BE49-F238E27FC236}">
                  <a16:creationId xmlns:a16="http://schemas.microsoft.com/office/drawing/2014/main" id="{050CB56C-8D17-8722-B20B-D279F4838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9DE40E7-7AED-CB4D-75A0-AEE1C1B9C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82097DC-9E16-E79E-666B-B3DE0D55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65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25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4;p40">
            <a:extLst>
              <a:ext uri="{FF2B5EF4-FFF2-40B4-BE49-F238E27FC236}">
                <a16:creationId xmlns:a16="http://schemas.microsoft.com/office/drawing/2014/main" id="{3657DFF7-EC17-8B50-0784-24F8DADC32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55" y="98400"/>
            <a:ext cx="1209929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Types of contextual data critical for surveillance/</a:t>
            </a:r>
            <a:br>
              <a:rPr lang="en-US" sz="36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600" dirty="0">
                <a:latin typeface="Arial"/>
                <a:ea typeface="Arial"/>
                <a:cs typeface="Arial"/>
                <a:sym typeface="Arial"/>
              </a:rPr>
              <a:t>genomic epidemiology (what you can most likely share)</a:t>
            </a:r>
            <a:endParaRPr sz="3600" dirty="0"/>
          </a:p>
        </p:txBody>
      </p:sp>
      <p:sp>
        <p:nvSpPr>
          <p:cNvPr id="5" name="Google Shape;415;p40">
            <a:extLst>
              <a:ext uri="{FF2B5EF4-FFF2-40B4-BE49-F238E27FC236}">
                <a16:creationId xmlns:a16="http://schemas.microsoft.com/office/drawing/2014/main" id="{6E8165E4-8868-0CEA-810F-6CC0BEAFB49F}"/>
              </a:ext>
            </a:extLst>
          </p:cNvPr>
          <p:cNvSpPr/>
          <p:nvPr/>
        </p:nvSpPr>
        <p:spPr>
          <a:xfrm>
            <a:off x="584200" y="1453943"/>
            <a:ext cx="11023600" cy="4755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Geo_loc</a:t>
            </a: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(at least country, preferably state/province) – sample collection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collection date (to the day)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Attribution: Who collected sample, who sequenced it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Methods: instrument (platform &amp; model), consensus sequence software, coverage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Sampling strategy (random sampling, targeted sampling, outbreak, research)</a:t>
            </a:r>
            <a:endParaRPr dirty="0"/>
          </a:p>
          <a:p>
            <a:pPr marL="342900" indent="-342900"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Demographics: host age/gender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type &amp; sampling method (anatomical, environmental, food, devices, methods)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Quality/diagnostic indicators (e.g. Ct values)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Vaccination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Exposures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 history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Hospitalization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705195-7E88-CA35-5B17-F03F2966F0CE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7" name="Picture 6" descr="Bioinformatics">
              <a:extLst>
                <a:ext uri="{FF2B5EF4-FFF2-40B4-BE49-F238E27FC236}">
                  <a16:creationId xmlns:a16="http://schemas.microsoft.com/office/drawing/2014/main" id="{F2566115-3109-7D48-D880-B16D5ADA9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9D5F799-8A27-3F28-056A-B67CE6F16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EFE97-8BCD-F35C-5ACB-78B67071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66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8304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4EDAB7-C81B-0DFC-DC25-3896C5AEFAAE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5" name="Picture 4" descr="Bioinformatics">
              <a:extLst>
                <a:ext uri="{FF2B5EF4-FFF2-40B4-BE49-F238E27FC236}">
                  <a16:creationId xmlns:a16="http://schemas.microsoft.com/office/drawing/2014/main" id="{81511C93-25E1-72F3-0BFD-5E0180753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FA2B13C-B759-9A1E-7E23-4E718DEA3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D4E8895-48BB-6504-CFFC-C80E7E33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14" y="1354311"/>
            <a:ext cx="11940972" cy="2216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CB1F8-AD00-7BFF-384E-427A1C0C5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5" y="3840976"/>
            <a:ext cx="12142294" cy="17429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0A728C-386E-B480-859C-8619724F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67</a:t>
            </a:fld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9D605-C548-32D3-40FD-B0892C25BD31}"/>
              </a:ext>
            </a:extLst>
          </p:cNvPr>
          <p:cNvSpPr txBox="1"/>
          <p:nvPr/>
        </p:nvSpPr>
        <p:spPr>
          <a:xfrm>
            <a:off x="1901952" y="132033"/>
            <a:ext cx="8022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References for best data stewardship practices and equitable benefit sharing</a:t>
            </a:r>
          </a:p>
        </p:txBody>
      </p:sp>
    </p:spTree>
    <p:extLst>
      <p:ext uri="{BB962C8B-B14F-4D97-AF65-F5344CB8AC3E}">
        <p14:creationId xmlns:p14="http://schemas.microsoft.com/office/powerpoint/2010/main" val="392624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01178-653F-2B70-ABE2-1A3D04D84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3DC28B-E104-D45B-D3E9-F09EF12A034D}"/>
              </a:ext>
            </a:extLst>
          </p:cNvPr>
          <p:cNvSpPr txBox="1"/>
          <p:nvPr/>
        </p:nvSpPr>
        <p:spPr>
          <a:xfrm>
            <a:off x="3461272" y="316992"/>
            <a:ext cx="526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Your Own Standard: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ED16B2-FA26-D5F1-0437-854AE85DB50B}"/>
              </a:ext>
            </a:extLst>
          </p:cNvPr>
          <p:cNvSpPr txBox="1"/>
          <p:nvPr/>
        </p:nvSpPr>
        <p:spPr>
          <a:xfrm>
            <a:off x="814466" y="963890"/>
            <a:ext cx="110552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 7: Test it in real world settings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a curation exercise that tests: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Data standard content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Tooling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Instructional materials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Can be based on synthetic data or real participant’s own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 feedback form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Identify participants and incentivize participation (e.g. payment, authorship)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Have a defined testing period and collect/summarize feedback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Act on feedback</a:t>
            </a:r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B4132E-A075-30AF-2E0F-3EDAD220D5DB}"/>
              </a:ext>
            </a:extLst>
          </p:cNvPr>
          <p:cNvGrpSpPr/>
          <p:nvPr/>
        </p:nvGrpSpPr>
        <p:grpSpPr>
          <a:xfrm>
            <a:off x="0" y="6217880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C8D1DC26-669C-3C16-9768-058050EBE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E2C5130-FD5B-B0E5-E85E-390399A2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CAFDCF-EF38-76A9-D471-993D13745D6F}"/>
              </a:ext>
            </a:extLst>
          </p:cNvPr>
          <p:cNvSpPr txBox="1"/>
          <p:nvPr/>
        </p:nvSpPr>
        <p:spPr>
          <a:xfrm>
            <a:off x="1609290" y="5202217"/>
            <a:ext cx="9849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Use the WW TESTING INSTRUCTIONS and FEEDBACK FORM as examples.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A1AA599-1107-31C9-0809-C3E1160F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68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7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AC07D-E0AC-4261-96F6-B1B17EEEB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Money banknotes with common currency signs like us">
            <a:extLst>
              <a:ext uri="{FF2B5EF4-FFF2-40B4-BE49-F238E27FC236}">
                <a16:creationId xmlns:a16="http://schemas.microsoft.com/office/drawing/2014/main" id="{81EDA452-8D25-9303-18AB-0D084258B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245" y="-2555553"/>
            <a:ext cx="1829926" cy="145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b-grants Promoting Sustainable Development In Bioinformatics And  Wastewater Environmental Surveillance To Support Public Health">
            <a:extLst>
              <a:ext uri="{FF2B5EF4-FFF2-40B4-BE49-F238E27FC236}">
                <a16:creationId xmlns:a16="http://schemas.microsoft.com/office/drawing/2014/main" id="{97330B5E-9AC2-BBDC-3797-77DC42C09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325219"/>
            <a:ext cx="4730496" cy="362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072F45-FCF0-4A5A-2775-9AC286D8DC43}"/>
              </a:ext>
            </a:extLst>
          </p:cNvPr>
          <p:cNvSpPr txBox="1"/>
          <p:nvPr/>
        </p:nvSpPr>
        <p:spPr>
          <a:xfrm>
            <a:off x="1498395" y="373062"/>
            <a:ext cx="9195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Wastewater surveillance specification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D440E-7731-4ACE-D4AE-FB40A7C3FA58}"/>
              </a:ext>
            </a:extLst>
          </p:cNvPr>
          <p:cNvSpPr txBox="1"/>
          <p:nvPr/>
        </p:nvSpPr>
        <p:spPr>
          <a:xfrm>
            <a:off x="6181636" y="1166842"/>
            <a:ext cx="52178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i="0" u="sng" dirty="0">
                <a:solidFill>
                  <a:srgbClr val="1D1C1D"/>
                </a:solidFill>
                <a:effectLst/>
                <a:latin typeface="Slack-Lato"/>
              </a:rPr>
              <a:t>Subgrant awards: </a:t>
            </a:r>
            <a:r>
              <a:rPr lang="en-CA" sz="2800" b="1" u="sng" dirty="0">
                <a:solidFill>
                  <a:srgbClr val="1D1C1D"/>
                </a:solidFill>
                <a:latin typeface="Slack-Lato"/>
              </a:rPr>
              <a:t>T</a:t>
            </a:r>
            <a:r>
              <a:rPr lang="en-CA" sz="2800" b="1" i="0" u="sng" dirty="0">
                <a:solidFill>
                  <a:srgbClr val="1D1C1D"/>
                </a:solidFill>
                <a:effectLst/>
                <a:latin typeface="Slack-Lato"/>
              </a:rPr>
              <a:t>esting </a:t>
            </a:r>
            <a:r>
              <a:rPr lang="en-CA" sz="2800" b="1" u="sng" dirty="0">
                <a:solidFill>
                  <a:srgbClr val="1D1C1D"/>
                </a:solidFill>
                <a:latin typeface="Slack-Lato"/>
              </a:rPr>
              <a:t>e</a:t>
            </a:r>
            <a:r>
              <a:rPr lang="en-CA" sz="2800" b="1" i="0" u="sng" dirty="0">
                <a:solidFill>
                  <a:srgbClr val="1D1C1D"/>
                </a:solidFill>
                <a:effectLst/>
                <a:latin typeface="Slack-Lato"/>
              </a:rPr>
              <a:t>xercise</a:t>
            </a:r>
          </a:p>
          <a:p>
            <a:endParaRPr lang="en-CA" sz="1200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en-CA" sz="2800" b="0" i="0" dirty="0">
                <a:solidFill>
                  <a:srgbClr val="1D1C1D"/>
                </a:solidFill>
                <a:effectLst/>
                <a:latin typeface="Slack-Lato"/>
              </a:rPr>
              <a:t>Nepal                  South Africa</a:t>
            </a:r>
            <a:br>
              <a:rPr lang="en-CA" sz="2800" dirty="0"/>
            </a:br>
            <a:r>
              <a:rPr lang="en-CA" sz="2800" b="0" i="0" dirty="0">
                <a:solidFill>
                  <a:srgbClr val="1D1C1D"/>
                </a:solidFill>
                <a:effectLst/>
                <a:latin typeface="Slack-Lato"/>
              </a:rPr>
              <a:t>Ethiopia              Pakistan</a:t>
            </a:r>
            <a:br>
              <a:rPr lang="en-CA" sz="2800" dirty="0"/>
            </a:br>
            <a:r>
              <a:rPr lang="en-CA" sz="2800" b="0" i="0" dirty="0">
                <a:solidFill>
                  <a:srgbClr val="1D1C1D"/>
                </a:solidFill>
                <a:effectLst/>
                <a:latin typeface="Slack-Lato"/>
              </a:rPr>
              <a:t>Côte d'Ivoire      India</a:t>
            </a:r>
            <a:br>
              <a:rPr lang="en-CA" sz="2800" dirty="0"/>
            </a:br>
            <a:r>
              <a:rPr lang="en-CA" sz="2800" b="0" i="0" dirty="0">
                <a:solidFill>
                  <a:srgbClr val="1D1C1D"/>
                </a:solidFill>
                <a:effectLst/>
                <a:latin typeface="Slack-Lato"/>
              </a:rPr>
              <a:t>Kenya                 Argentina</a:t>
            </a:r>
            <a:br>
              <a:rPr lang="en-CA" sz="2800" dirty="0"/>
            </a:br>
            <a:r>
              <a:rPr lang="en-CA" sz="2800" b="0" i="0" dirty="0">
                <a:solidFill>
                  <a:srgbClr val="1D1C1D"/>
                </a:solidFill>
                <a:effectLst/>
                <a:latin typeface="Slack-Lato"/>
              </a:rPr>
              <a:t>Cameroon         Mexico</a:t>
            </a:r>
          </a:p>
          <a:p>
            <a:endParaRPr lang="en-CA" sz="1200" dirty="0">
              <a:solidFill>
                <a:srgbClr val="1D1C1D"/>
              </a:solidFill>
              <a:latin typeface="Slack-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1D1C1D"/>
                </a:solidFill>
                <a:latin typeface="Slack-Lato"/>
              </a:rPr>
              <a:t>Feedback</a:t>
            </a:r>
            <a:r>
              <a:rPr lang="en-CA" sz="2400" dirty="0">
                <a:solidFill>
                  <a:srgbClr val="1D1C1D"/>
                </a:solidFill>
                <a:latin typeface="Slack-Lato"/>
              </a:rPr>
              <a:t>: worked examples most helpful, additional vocabulary (sampling sites), customize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rgbClr val="1D1C1D"/>
                </a:solidFill>
                <a:latin typeface="Slack-Lato"/>
              </a:rPr>
              <a:t>Case studies</a:t>
            </a:r>
            <a:r>
              <a:rPr lang="en-CA" sz="2400" dirty="0">
                <a:solidFill>
                  <a:srgbClr val="1D1C1D"/>
                </a:solidFill>
                <a:latin typeface="Slack-Lato"/>
              </a:rPr>
              <a:t>: Argentina, Kenya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1692A4-FEB3-6836-6B59-9370439AA8F3}"/>
              </a:ext>
            </a:extLst>
          </p:cNvPr>
          <p:cNvGrpSpPr/>
          <p:nvPr/>
        </p:nvGrpSpPr>
        <p:grpSpPr>
          <a:xfrm>
            <a:off x="0" y="6217880"/>
            <a:ext cx="3930060" cy="658319"/>
            <a:chOff x="288297" y="6014097"/>
            <a:chExt cx="3930060" cy="658319"/>
          </a:xfrm>
        </p:grpSpPr>
        <p:pic>
          <p:nvPicPr>
            <p:cNvPr id="8" name="Picture 7" descr="Bioinformatics">
              <a:extLst>
                <a:ext uri="{FF2B5EF4-FFF2-40B4-BE49-F238E27FC236}">
                  <a16:creationId xmlns:a16="http://schemas.microsoft.com/office/drawing/2014/main" id="{5E952358-A221-EADE-7136-D17E9FE88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D194160E-E29E-9314-725D-45DF400A50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3447FC8-03E4-A6C6-9147-389FC30A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69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25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8"/>
          <p:cNvGrpSpPr/>
          <p:nvPr/>
        </p:nvGrpSpPr>
        <p:grpSpPr>
          <a:xfrm>
            <a:off x="525356" y="864818"/>
            <a:ext cx="3719800" cy="5247012"/>
            <a:chOff x="935892" y="888712"/>
            <a:chExt cx="3719800" cy="5247012"/>
          </a:xfrm>
        </p:grpSpPr>
        <p:sp>
          <p:nvSpPr>
            <p:cNvPr id="98" name="Google Shape;98;p18"/>
            <p:cNvSpPr txBox="1"/>
            <p:nvPr/>
          </p:nvSpPr>
          <p:spPr>
            <a:xfrm>
              <a:off x="935892" y="2688445"/>
              <a:ext cx="3719800" cy="523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Contextual data</a:t>
              </a:r>
              <a:endParaRPr dirty="0"/>
            </a:p>
          </p:txBody>
        </p:sp>
        <p:pic>
          <p:nvPicPr>
            <p:cNvPr id="99" name="Google Shape;99;p18" descr="Picture 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93558" y="5539240"/>
              <a:ext cx="718346" cy="560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8" descr="Picture 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05274" y="3197295"/>
              <a:ext cx="645689" cy="725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8"/>
            <p:cNvSpPr txBox="1"/>
            <p:nvPr/>
          </p:nvSpPr>
          <p:spPr>
            <a:xfrm>
              <a:off x="2221365" y="5735616"/>
              <a:ext cx="1320040" cy="400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endParaRPr dirty="0"/>
            </a:p>
          </p:txBody>
        </p:sp>
        <p:sp>
          <p:nvSpPr>
            <p:cNvPr id="102" name="Google Shape;102;p18"/>
            <p:cNvSpPr txBox="1"/>
            <p:nvPr/>
          </p:nvSpPr>
          <p:spPr>
            <a:xfrm>
              <a:off x="2221365" y="4010323"/>
              <a:ext cx="1320041" cy="400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Lab results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" name="Google Shape;103;p18" descr="Picture 16"/>
            <p:cNvPicPr preferRelativeResize="0"/>
            <p:nvPr/>
          </p:nvPicPr>
          <p:blipFill rotWithShape="1">
            <a:blip r:embed="rId5">
              <a:alphaModFix/>
            </a:blip>
            <a:srcRect l="23005" t="6944" r="20461" b="14357"/>
            <a:stretch/>
          </p:blipFill>
          <p:spPr>
            <a:xfrm>
              <a:off x="1409346" y="4038185"/>
              <a:ext cx="396853" cy="651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8"/>
            <p:cNvSpPr txBox="1"/>
            <p:nvPr/>
          </p:nvSpPr>
          <p:spPr>
            <a:xfrm>
              <a:off x="2221365" y="3359911"/>
              <a:ext cx="2265344" cy="400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Sample metadata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8"/>
            <p:cNvSpPr txBox="1"/>
            <p:nvPr/>
          </p:nvSpPr>
          <p:spPr>
            <a:xfrm>
              <a:off x="2221365" y="4911052"/>
              <a:ext cx="2377247" cy="400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Clinical/Epi data</a:t>
              </a:r>
              <a:endParaRPr/>
            </a:p>
          </p:txBody>
        </p:sp>
        <p:pic>
          <p:nvPicPr>
            <p:cNvPr id="106" name="Google Shape;106;p18" descr="Stethoscope Icons - Download Free Vector Icons | Noun Project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3958" y="4673303"/>
              <a:ext cx="728323" cy="795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8" descr="Picture 5"/>
            <p:cNvPicPr preferRelativeResize="0"/>
            <p:nvPr/>
          </p:nvPicPr>
          <p:blipFill rotWithShape="1">
            <a:blip r:embed="rId7">
              <a:alphaModFix/>
            </a:blip>
            <a:srcRect l="36128" r="35267"/>
            <a:stretch/>
          </p:blipFill>
          <p:spPr>
            <a:xfrm>
              <a:off x="2505572" y="1742512"/>
              <a:ext cx="373087" cy="950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8"/>
            <p:cNvSpPr txBox="1"/>
            <p:nvPr/>
          </p:nvSpPr>
          <p:spPr>
            <a:xfrm>
              <a:off x="1491936" y="888712"/>
              <a:ext cx="24892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Sequence data</a:t>
              </a:r>
              <a:endParaRPr/>
            </a:p>
          </p:txBody>
        </p:sp>
      </p:grpSp>
      <p:sp>
        <p:nvSpPr>
          <p:cNvPr id="109" name="Google Shape;109;p18"/>
          <p:cNvSpPr txBox="1"/>
          <p:nvPr/>
        </p:nvSpPr>
        <p:spPr>
          <a:xfrm>
            <a:off x="4843299" y="1079059"/>
            <a:ext cx="7052851" cy="526297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Contextual data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(metadata) used for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surveillance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outbreak investigations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marL="171450" marR="0" lvl="0" indent="-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characterize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lineages, sequence types, clusters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variants with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clinical significance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correlate genomics trends with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outcomes, risk factors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 and quality control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Comparing results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laboratories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Generating hypotheses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about sources of infection/transmission etc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 decision making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public health responses and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effects of interventions</a:t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432317" y="864819"/>
            <a:ext cx="3905878" cy="551331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25356" y="189895"/>
            <a:ext cx="1147012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 data is critical for interpreting the sequence data.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A1B01-7F61-71CA-8DD1-5218DE3C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</a:t>
            </a:fld>
            <a:endParaRPr lang="en-CA" sz="16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FBF8F1-3B66-0E3E-6940-D0D0136F059C}"/>
              </a:ext>
            </a:extLst>
          </p:cNvPr>
          <p:cNvGrpSpPr/>
          <p:nvPr/>
        </p:nvGrpSpPr>
        <p:grpSpPr>
          <a:xfrm>
            <a:off x="0" y="6196732"/>
            <a:ext cx="3930060" cy="658319"/>
            <a:chOff x="288297" y="6014097"/>
            <a:chExt cx="3930060" cy="658319"/>
          </a:xfrm>
        </p:grpSpPr>
        <p:pic>
          <p:nvPicPr>
            <p:cNvPr id="4" name="Picture 3" descr="Bioinformatics">
              <a:extLst>
                <a:ext uri="{FF2B5EF4-FFF2-40B4-BE49-F238E27FC236}">
                  <a16:creationId xmlns:a16="http://schemas.microsoft.com/office/drawing/2014/main" id="{3AEBE60B-FA62-E0BC-8022-FA307A8CF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1E2CEB8-4B20-7CF7-322F-9268CC562A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51334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EBD01-D103-5DEB-6369-89D4A8F0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34" y="493329"/>
            <a:ext cx="3741677" cy="2575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8E43B-ABA8-36BD-8183-7E5E6BC7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34" y="3147920"/>
            <a:ext cx="4537046" cy="3585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36A282-8B18-70D1-AA44-67C2E0604AAA}"/>
              </a:ext>
            </a:extLst>
          </p:cNvPr>
          <p:cNvSpPr txBox="1"/>
          <p:nvPr/>
        </p:nvSpPr>
        <p:spPr>
          <a:xfrm>
            <a:off x="6487042" y="0"/>
            <a:ext cx="4753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Testing Instructions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C12196-E35C-BCE2-A2F6-DB5BD244EBCF}"/>
              </a:ext>
            </a:extLst>
          </p:cNvPr>
          <p:cNvGrpSpPr/>
          <p:nvPr/>
        </p:nvGrpSpPr>
        <p:grpSpPr>
          <a:xfrm>
            <a:off x="0" y="6217880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9567AE12-C441-7248-B7A4-EAEEE4F52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C5F88F4-98E2-E1BD-4A28-05D07279C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A7550-3740-D096-C930-0E1B6FE9D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838" y="697514"/>
            <a:ext cx="4656029" cy="3821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604081-0940-9AEF-251D-53F8AE23CECA}"/>
              </a:ext>
            </a:extLst>
          </p:cNvPr>
          <p:cNvSpPr txBox="1"/>
          <p:nvPr/>
        </p:nvSpPr>
        <p:spPr>
          <a:xfrm>
            <a:off x="1384937" y="0"/>
            <a:ext cx="2981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Feedback form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31F04655-9B4F-B352-56ED-5DEB4688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>
            <a:normAutofit fontScale="85000" lnSpcReduction="20000"/>
          </a:bodyPr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70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803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9203A-D8B5-DD9A-88DC-81BB13E42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3FC3FC-89CD-D42F-5F9E-FD6EF80BC5CE}"/>
              </a:ext>
            </a:extLst>
          </p:cNvPr>
          <p:cNvSpPr txBox="1"/>
          <p:nvPr/>
        </p:nvSpPr>
        <p:spPr>
          <a:xfrm>
            <a:off x="743124" y="1865376"/>
            <a:ext cx="90211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Practicum:</a:t>
            </a:r>
          </a:p>
          <a:p>
            <a:r>
              <a:rPr lang="en-US" sz="6000" dirty="0" err="1"/>
              <a:t>DataHarmonizer</a:t>
            </a:r>
            <a:r>
              <a:rPr lang="en-US" sz="6000" dirty="0"/>
              <a:t> Demo &amp; </a:t>
            </a:r>
          </a:p>
          <a:p>
            <a:r>
              <a:rPr lang="en-US" sz="6000" dirty="0"/>
              <a:t>Example Curation Exercise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859903-649E-07B2-DDBF-4F7324D79EC4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6" name="Picture 5" descr="Bioinformatics">
              <a:extLst>
                <a:ext uri="{FF2B5EF4-FFF2-40B4-BE49-F238E27FC236}">
                  <a16:creationId xmlns:a16="http://schemas.microsoft.com/office/drawing/2014/main" id="{94146C53-A684-87D9-4206-4EAD175241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9D9B16-8D5E-144A-9C86-05CF13C77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8D9F83-B173-DB05-6FF2-D09187AB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71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077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a5ce43b4b_0_15"/>
          <p:cNvSpPr/>
          <p:nvPr/>
        </p:nvSpPr>
        <p:spPr>
          <a:xfrm>
            <a:off x="0" y="-7168"/>
            <a:ext cx="12192000" cy="959400"/>
          </a:xfrm>
          <a:prstGeom prst="rect">
            <a:avLst/>
          </a:prstGeom>
          <a:solidFill>
            <a:srgbClr val="AEAEAE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da5ce43b4b_0_15"/>
          <p:cNvSpPr txBox="1"/>
          <p:nvPr/>
        </p:nvSpPr>
        <p:spPr>
          <a:xfrm>
            <a:off x="562897" y="158994"/>
            <a:ext cx="10515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-GB" sz="3600">
                <a:solidFill>
                  <a:schemeClr val="lt1"/>
                </a:solidFill>
              </a:rPr>
              <a:t>Demo Time: DataHarmonizer</a:t>
            </a:r>
            <a:endParaRPr/>
          </a:p>
        </p:txBody>
      </p:sp>
      <p:sp>
        <p:nvSpPr>
          <p:cNvPr id="313" name="Google Shape;313;g2da5ce43b4b_0_15"/>
          <p:cNvSpPr txBox="1">
            <a:spLocks noGrp="1"/>
          </p:cNvSpPr>
          <p:nvPr>
            <p:ph type="body" idx="1"/>
          </p:nvPr>
        </p:nvSpPr>
        <p:spPr>
          <a:xfrm>
            <a:off x="1011900" y="994943"/>
            <a:ext cx="11180100" cy="5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sz="2400" dirty="0"/>
              <a:t>Download and unzip from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https://github.com/cidgoh/pathogen-genomics-package/releases/tag/PGPv5.1.0</a:t>
            </a:r>
            <a:r>
              <a:rPr lang="en-GB" sz="2400" dirty="0"/>
              <a:t>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685800" lvl="1" indent="-76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g2da5ce43b4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650" y="2284213"/>
            <a:ext cx="8432599" cy="440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7C59624-615B-4A3F-95C0-4C850A8E59A2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4E679C4B-7D14-67A2-3C1A-C5B324078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B7DB00A-EBC7-1B71-80F9-3EC925659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9EEA2D7B-1A8B-E2C0-C8FA-381538C4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72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0f31bcea4_0_45"/>
          <p:cNvSpPr/>
          <p:nvPr/>
        </p:nvSpPr>
        <p:spPr>
          <a:xfrm>
            <a:off x="0" y="-7168"/>
            <a:ext cx="12192000" cy="959400"/>
          </a:xfrm>
          <a:prstGeom prst="rect">
            <a:avLst/>
          </a:prstGeom>
          <a:solidFill>
            <a:srgbClr val="AEAEAE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270f31bcea4_0_45"/>
          <p:cNvSpPr txBox="1"/>
          <p:nvPr/>
        </p:nvSpPr>
        <p:spPr>
          <a:xfrm>
            <a:off x="562897" y="158994"/>
            <a:ext cx="10515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lang="en-GB" sz="3600">
                <a:solidFill>
                  <a:schemeClr val="lt1"/>
                </a:solidFill>
              </a:rPr>
              <a:t>Open the PHA4GE template in the DataHarmonizer</a:t>
            </a:r>
            <a:endParaRPr/>
          </a:p>
        </p:txBody>
      </p:sp>
      <p:sp>
        <p:nvSpPr>
          <p:cNvPr id="345" name="Google Shape;345;g270f31bcea4_0_45"/>
          <p:cNvSpPr txBox="1">
            <a:spLocks noGrp="1"/>
          </p:cNvSpPr>
          <p:nvPr>
            <p:ph type="body" idx="1"/>
          </p:nvPr>
        </p:nvSpPr>
        <p:spPr>
          <a:xfrm>
            <a:off x="562900" y="1285050"/>
            <a:ext cx="11074800" cy="51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Template -&gt; </a:t>
            </a:r>
            <a:r>
              <a:rPr lang="en-GB" b="1"/>
              <a:t>PHA4GE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46" name="Google Shape;346;g270f31bcea4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000" y="2044726"/>
            <a:ext cx="9607598" cy="168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B91A7A-8F48-5655-1E7A-2005A8DEC56D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DCA3076B-3DF7-1188-FFAA-B9C4ED4A8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437F367A-2021-27B9-2BA4-4AFC7FBB7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EAFC37A-CA57-50AE-4DB9-FDD4C5D3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73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a5ce43b4b_0_51"/>
          <p:cNvSpPr/>
          <p:nvPr/>
        </p:nvSpPr>
        <p:spPr>
          <a:xfrm>
            <a:off x="0" y="-7168"/>
            <a:ext cx="12192000" cy="959400"/>
          </a:xfrm>
          <a:prstGeom prst="rect">
            <a:avLst/>
          </a:prstGeom>
          <a:solidFill>
            <a:srgbClr val="AEAEAE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2da5ce43b4b_0_51"/>
          <p:cNvSpPr txBox="1"/>
          <p:nvPr/>
        </p:nvSpPr>
        <p:spPr>
          <a:xfrm>
            <a:off x="562897" y="158994"/>
            <a:ext cx="10515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-GB" sz="3600" dirty="0">
                <a:solidFill>
                  <a:schemeClr val="lt1"/>
                </a:solidFill>
              </a:rPr>
              <a:t>Scenario : Clinical SARS-CoV-2 Data</a:t>
            </a:r>
            <a:endParaRPr dirty="0"/>
          </a:p>
        </p:txBody>
      </p:sp>
      <p:sp>
        <p:nvSpPr>
          <p:cNvPr id="264" name="Google Shape;264;g2da5ce43b4b_0_51"/>
          <p:cNvSpPr txBox="1"/>
          <p:nvPr/>
        </p:nvSpPr>
        <p:spPr>
          <a:xfrm>
            <a:off x="562900" y="1452650"/>
            <a:ext cx="11274300" cy="4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1"/>
                </a:solidFill>
              </a:rPr>
              <a:t>The </a:t>
            </a:r>
            <a:r>
              <a:rPr lang="en-GB" sz="1900" b="1">
                <a:solidFill>
                  <a:schemeClr val="dk1"/>
                </a:solidFill>
              </a:rPr>
              <a:t>BCCDC Public Health Laboratory</a:t>
            </a:r>
            <a:r>
              <a:rPr lang="en-GB" sz="1900">
                <a:solidFill>
                  <a:schemeClr val="dk1"/>
                </a:solidFill>
              </a:rPr>
              <a:t> obtained a </a:t>
            </a:r>
            <a:r>
              <a:rPr lang="en-GB" sz="1900" b="1">
                <a:solidFill>
                  <a:schemeClr val="dk1"/>
                </a:solidFill>
              </a:rPr>
              <a:t>nasopharyngeal swab</a:t>
            </a:r>
            <a:r>
              <a:rPr lang="en-GB" sz="1900">
                <a:solidFill>
                  <a:schemeClr val="dk1"/>
                </a:solidFill>
              </a:rPr>
              <a:t> for </a:t>
            </a:r>
            <a:r>
              <a:rPr lang="en-GB" sz="1900" b="1">
                <a:solidFill>
                  <a:schemeClr val="dk1"/>
                </a:solidFill>
              </a:rPr>
              <a:t>diagnostic testing (sample ID Bc-12345-ab)</a:t>
            </a:r>
            <a:r>
              <a:rPr lang="en-GB" sz="1900">
                <a:solidFill>
                  <a:schemeClr val="dk1"/>
                </a:solidFill>
              </a:rPr>
              <a:t> on </a:t>
            </a:r>
            <a:r>
              <a:rPr lang="en-GB" sz="1900" b="1">
                <a:solidFill>
                  <a:schemeClr val="dk1"/>
                </a:solidFill>
              </a:rPr>
              <a:t>March 1 2023</a:t>
            </a:r>
            <a:r>
              <a:rPr lang="en-GB" sz="1900">
                <a:solidFill>
                  <a:schemeClr val="dk1"/>
                </a:solidFill>
              </a:rPr>
              <a:t> from a </a:t>
            </a:r>
            <a:r>
              <a:rPr lang="en-GB" sz="1900" b="1">
                <a:solidFill>
                  <a:schemeClr val="dk1"/>
                </a:solidFill>
              </a:rPr>
              <a:t>symptomatic, 44 year old female</a:t>
            </a:r>
            <a:r>
              <a:rPr lang="en-GB" sz="1900">
                <a:solidFill>
                  <a:schemeClr val="dk1"/>
                </a:solidFill>
              </a:rPr>
              <a:t> that had been </a:t>
            </a:r>
            <a:r>
              <a:rPr lang="en-GB" sz="1900" b="1">
                <a:solidFill>
                  <a:schemeClr val="dk1"/>
                </a:solidFill>
              </a:rPr>
              <a:t>hospitalized</a:t>
            </a:r>
            <a:r>
              <a:rPr lang="en-GB" sz="1900">
                <a:solidFill>
                  <a:schemeClr val="dk1"/>
                </a:solidFill>
              </a:rPr>
              <a:t> in the</a:t>
            </a:r>
            <a:r>
              <a:rPr lang="en-GB" sz="1900" b="1">
                <a:solidFill>
                  <a:schemeClr val="dk1"/>
                </a:solidFill>
              </a:rPr>
              <a:t> ICU</a:t>
            </a:r>
            <a:r>
              <a:rPr lang="en-GB" sz="1900">
                <a:solidFill>
                  <a:schemeClr val="dk1"/>
                </a:solidFill>
              </a:rPr>
              <a:t>. The individual had been exhibiting a </a:t>
            </a:r>
            <a:r>
              <a:rPr lang="en-GB" sz="1900" b="1">
                <a:solidFill>
                  <a:schemeClr val="dk1"/>
                </a:solidFill>
              </a:rPr>
              <a:t>cough, fever, muscle weakness</a:t>
            </a:r>
            <a:r>
              <a:rPr lang="en-GB" sz="1900">
                <a:solidFill>
                  <a:schemeClr val="dk1"/>
                </a:solidFill>
              </a:rPr>
              <a:t>, as well as other symptoms of </a:t>
            </a:r>
            <a:r>
              <a:rPr lang="en-GB" sz="1900" b="1">
                <a:solidFill>
                  <a:schemeClr val="dk1"/>
                </a:solidFill>
              </a:rPr>
              <a:t>Acute Respiratory Distress Syndrome</a:t>
            </a:r>
            <a:r>
              <a:rPr lang="en-GB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The individual recently </a:t>
            </a:r>
            <a:r>
              <a:rPr lang="en-GB" sz="1900" b="1">
                <a:solidFill>
                  <a:schemeClr val="dk1"/>
                </a:solidFill>
              </a:rPr>
              <a:t>travelled</a:t>
            </a:r>
            <a:r>
              <a:rPr lang="en-GB" sz="1900">
                <a:solidFill>
                  <a:schemeClr val="dk1"/>
                </a:solidFill>
              </a:rPr>
              <a:t> to the </a:t>
            </a:r>
            <a:r>
              <a:rPr lang="en-GB" sz="1900" b="1">
                <a:solidFill>
                  <a:schemeClr val="dk1"/>
                </a:solidFill>
              </a:rPr>
              <a:t>United States</a:t>
            </a:r>
            <a:r>
              <a:rPr lang="en-GB" sz="1900">
                <a:solidFill>
                  <a:schemeClr val="dk1"/>
                </a:solidFill>
              </a:rPr>
              <a:t> on holiday and returned on </a:t>
            </a:r>
            <a:r>
              <a:rPr lang="en-GB" sz="1900" b="1">
                <a:solidFill>
                  <a:schemeClr val="dk1"/>
                </a:solidFill>
              </a:rPr>
              <a:t>Feb 19 2023</a:t>
            </a:r>
            <a:r>
              <a:rPr lang="en-GB" sz="1900">
                <a:solidFill>
                  <a:schemeClr val="dk1"/>
                </a:solidFill>
              </a:rPr>
              <a:t>. The sample was flagged for sequencing as part of the lab’s </a:t>
            </a:r>
            <a:r>
              <a:rPr lang="en-GB" sz="1900" b="1">
                <a:solidFill>
                  <a:schemeClr val="dk1"/>
                </a:solidFill>
              </a:rPr>
              <a:t>International travel surveillance</a:t>
            </a:r>
            <a:r>
              <a:rPr lang="en-GB" sz="1900">
                <a:solidFill>
                  <a:schemeClr val="dk1"/>
                </a:solidFill>
              </a:rPr>
              <a:t> program. The sample was sequenced on </a:t>
            </a:r>
            <a:r>
              <a:rPr lang="en-GB" sz="1900" b="1">
                <a:solidFill>
                  <a:schemeClr val="dk1"/>
                </a:solidFill>
              </a:rPr>
              <a:t>March 7 2023</a:t>
            </a:r>
            <a:r>
              <a:rPr lang="en-GB" sz="1900">
                <a:solidFill>
                  <a:schemeClr val="dk1"/>
                </a:solidFill>
              </a:rPr>
              <a:t> using an </a:t>
            </a:r>
            <a:r>
              <a:rPr lang="en-GB" sz="1900" b="1">
                <a:solidFill>
                  <a:schemeClr val="dk1"/>
                </a:solidFill>
              </a:rPr>
              <a:t>Illumina MiSeq</a:t>
            </a:r>
            <a:r>
              <a:rPr lang="en-GB" sz="1900">
                <a:solidFill>
                  <a:schemeClr val="dk1"/>
                </a:solidFill>
              </a:rPr>
              <a:t> instrument. The raw data was processed using </a:t>
            </a:r>
            <a:r>
              <a:rPr lang="en-GB" sz="1900" b="1">
                <a:solidFill>
                  <a:schemeClr val="dk1"/>
                </a:solidFill>
              </a:rPr>
              <a:t>ncov-tools 2.3.1 </a:t>
            </a:r>
            <a:r>
              <a:rPr lang="en-GB" sz="1900">
                <a:solidFill>
                  <a:schemeClr val="dk1"/>
                </a:solidFill>
              </a:rPr>
              <a:t>as part of their </a:t>
            </a:r>
            <a:r>
              <a:rPr lang="en-GB" sz="1900" b="1">
                <a:solidFill>
                  <a:schemeClr val="dk1"/>
                </a:solidFill>
              </a:rPr>
              <a:t>bioinformatics protocol </a:t>
            </a:r>
            <a:r>
              <a:rPr lang="en-GB" sz="1900">
                <a:solidFill>
                  <a:schemeClr val="dk1"/>
                </a:solidFill>
              </a:rPr>
              <a:t>(</a:t>
            </a:r>
            <a:r>
              <a:rPr lang="en-GB" sz="19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https://github.com/jts/ncov2019-artic-nf/blob/master/README.md</a:t>
            </a:r>
            <a:r>
              <a:rPr lang="en-GB" sz="1900">
                <a:solidFill>
                  <a:schemeClr val="dk1"/>
                </a:solidFill>
              </a:rPr>
              <a:t>) and dehosted using </a:t>
            </a:r>
            <a:r>
              <a:rPr lang="en-GB" sz="1900" b="1">
                <a:solidFill>
                  <a:schemeClr val="dk1"/>
                </a:solidFill>
              </a:rPr>
              <a:t>BWA (version 0.7.17)</a:t>
            </a:r>
            <a:r>
              <a:rPr lang="en-GB" sz="1900">
                <a:solidFill>
                  <a:schemeClr val="dk1"/>
                </a:solidFill>
              </a:rPr>
              <a:t>. The consensus sequence was generated using</a:t>
            </a:r>
            <a:r>
              <a:rPr lang="en-GB" sz="1900" b="1">
                <a:solidFill>
                  <a:schemeClr val="dk1"/>
                </a:solidFill>
              </a:rPr>
              <a:t> iVar 2.3.1</a:t>
            </a:r>
            <a:r>
              <a:rPr lang="en-GB" sz="1900">
                <a:solidFill>
                  <a:schemeClr val="dk1"/>
                </a:solidFill>
              </a:rPr>
              <a:t>. The sequence was uploaded to GISAID and assigned the accession number </a:t>
            </a:r>
            <a:r>
              <a:rPr lang="en-GB" sz="1900" b="1">
                <a:solidFill>
                  <a:schemeClr val="dk1"/>
                </a:solidFill>
              </a:rPr>
              <a:t>EPI_ISL_436489</a:t>
            </a:r>
            <a:r>
              <a:rPr lang="en-GB" sz="1900">
                <a:solidFill>
                  <a:schemeClr val="dk1"/>
                </a:solidFill>
              </a:rPr>
              <a:t>. Drs </a:t>
            </a:r>
            <a:r>
              <a:rPr lang="en-GB" sz="1900" b="1">
                <a:solidFill>
                  <a:schemeClr val="dk1"/>
                </a:solidFill>
              </a:rPr>
              <a:t>Tejinder Singh, Fei Hu and Joe Blogs</a:t>
            </a:r>
            <a:r>
              <a:rPr lang="en-GB" sz="1900">
                <a:solidFill>
                  <a:schemeClr val="dk1"/>
                </a:solidFill>
              </a:rPr>
              <a:t> helped to generate the sequence.</a:t>
            </a:r>
            <a:endParaRPr sz="360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75E122-FE90-E1D5-0F1D-D7B1FC82439D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A0682064-8A17-8566-7E90-CCC94BDFF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B2EB40A-06EF-1513-818A-D7E8C45EC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F38D6DF-8744-9602-67C4-BBA43982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74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a5ce43b4b_0_65"/>
          <p:cNvSpPr/>
          <p:nvPr/>
        </p:nvSpPr>
        <p:spPr>
          <a:xfrm>
            <a:off x="0" y="-7168"/>
            <a:ext cx="12192000" cy="959400"/>
          </a:xfrm>
          <a:prstGeom prst="rect">
            <a:avLst/>
          </a:prstGeom>
          <a:solidFill>
            <a:srgbClr val="AEAEAE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da5ce43b4b_0_65"/>
          <p:cNvSpPr txBox="1"/>
          <p:nvPr/>
        </p:nvSpPr>
        <p:spPr>
          <a:xfrm>
            <a:off x="562897" y="158994"/>
            <a:ext cx="10515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en-GB" sz="3600" dirty="0">
                <a:solidFill>
                  <a:schemeClr val="lt1"/>
                </a:solidFill>
              </a:rPr>
              <a:t>Scenario : Clinical SARS-CoV-2 Data</a:t>
            </a:r>
            <a:endParaRPr dirty="0"/>
          </a:p>
        </p:txBody>
      </p:sp>
      <p:sp>
        <p:nvSpPr>
          <p:cNvPr id="271" name="Google Shape;271;g2da5ce43b4b_0_65"/>
          <p:cNvSpPr/>
          <p:nvPr/>
        </p:nvSpPr>
        <p:spPr>
          <a:xfrm>
            <a:off x="4471525" y="1328375"/>
            <a:ext cx="3406800" cy="95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dk1"/>
                </a:solidFill>
              </a:rPr>
              <a:t>Database identifiers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specimen collector sample ID:</a:t>
            </a:r>
            <a:r>
              <a:rPr lang="en-GB" sz="1100">
                <a:solidFill>
                  <a:schemeClr val="dk1"/>
                </a:solidFill>
              </a:rPr>
              <a:t> Bc-12345-ab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GISAID accession: EPI_ISL_436489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272" name="Google Shape;272;g2da5ce43b4b_0_65"/>
          <p:cNvSpPr/>
          <p:nvPr/>
        </p:nvSpPr>
        <p:spPr>
          <a:xfrm>
            <a:off x="562900" y="1328375"/>
            <a:ext cx="3682500" cy="4894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 dirty="0">
                <a:solidFill>
                  <a:schemeClr val="dk1"/>
                </a:solidFill>
              </a:rPr>
              <a:t>Sample collection and processing</a:t>
            </a:r>
            <a:endParaRPr sz="1300" i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sample collected by:</a:t>
            </a:r>
            <a:r>
              <a:rPr lang="en-GB" sz="1100" dirty="0">
                <a:solidFill>
                  <a:schemeClr val="dk1"/>
                </a:solidFill>
              </a:rPr>
              <a:t> BCCDC Public Health Laboratory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sequence submitted by</a:t>
            </a:r>
            <a:r>
              <a:rPr lang="en-GB" sz="1100" dirty="0">
                <a:solidFill>
                  <a:schemeClr val="dk1"/>
                </a:solidFill>
              </a:rPr>
              <a:t>: BCCDC Public Health Laboratory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sample collection date: </a:t>
            </a:r>
            <a:r>
              <a:rPr lang="en-GB" sz="1100" dirty="0">
                <a:solidFill>
                  <a:schemeClr val="dk1"/>
                </a:solidFill>
              </a:rPr>
              <a:t>2023-03-01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sample collection date precision:</a:t>
            </a:r>
            <a:r>
              <a:rPr lang="en-GB" sz="1100" dirty="0">
                <a:solidFill>
                  <a:schemeClr val="dk1"/>
                </a:solidFill>
              </a:rPr>
              <a:t> day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 err="1">
                <a:solidFill>
                  <a:schemeClr val="dk1"/>
                </a:solidFill>
                <a:highlight>
                  <a:srgbClr val="FFFF00"/>
                </a:highlight>
              </a:rPr>
              <a:t>geo_loc</a:t>
            </a: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 name (country):</a:t>
            </a:r>
            <a:r>
              <a:rPr lang="en-GB" sz="1100" dirty="0">
                <a:solidFill>
                  <a:schemeClr val="dk1"/>
                </a:solidFill>
              </a:rPr>
              <a:t> Canada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 err="1">
                <a:solidFill>
                  <a:schemeClr val="dk1"/>
                </a:solidFill>
                <a:highlight>
                  <a:srgbClr val="FFFF00"/>
                </a:highlight>
              </a:rPr>
              <a:t>geo_loc</a:t>
            </a: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 name (state/province/territory):</a:t>
            </a:r>
            <a:r>
              <a:rPr lang="en-GB" sz="1100" dirty="0">
                <a:solidFill>
                  <a:schemeClr val="dk1"/>
                </a:solidFill>
              </a:rPr>
              <a:t> British Columbia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organism:</a:t>
            </a:r>
            <a:r>
              <a:rPr lang="en-GB" sz="1100" dirty="0">
                <a:solidFill>
                  <a:schemeClr val="dk1"/>
                </a:solidFill>
              </a:rPr>
              <a:t> Severe acute respiratory syndrome coronavirus 2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isolate:</a:t>
            </a:r>
            <a:r>
              <a:rPr lang="en-GB" sz="1100" dirty="0">
                <a:solidFill>
                  <a:schemeClr val="dk1"/>
                </a:solidFill>
              </a:rPr>
              <a:t> hCoV-19/CANADA/BC-Bc-12345-ab/2023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purpose of sampling:</a:t>
            </a:r>
            <a:r>
              <a:rPr lang="en-GB" sz="1100" dirty="0">
                <a:solidFill>
                  <a:schemeClr val="dk1"/>
                </a:solidFill>
              </a:rPr>
              <a:t> Diagnostic testing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purpose of sampling details: </a:t>
            </a:r>
            <a:r>
              <a:rPr lang="en-GB" sz="1100" dirty="0">
                <a:solidFill>
                  <a:schemeClr val="dk1"/>
                </a:solidFill>
              </a:rPr>
              <a:t>Not Provided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anatomical material:</a:t>
            </a:r>
            <a:r>
              <a:rPr lang="en-GB" sz="1100" dirty="0">
                <a:solidFill>
                  <a:schemeClr val="dk1"/>
                </a:solidFill>
              </a:rPr>
              <a:t> Not Applicable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anatomical part:</a:t>
            </a:r>
            <a:r>
              <a:rPr lang="en-GB" sz="1100" dirty="0">
                <a:solidFill>
                  <a:schemeClr val="dk1"/>
                </a:solidFill>
              </a:rPr>
              <a:t> Nasopharynx (NP)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body product:</a:t>
            </a:r>
            <a:r>
              <a:rPr lang="en-GB" sz="1100" dirty="0">
                <a:solidFill>
                  <a:schemeClr val="dk1"/>
                </a:solidFill>
              </a:rPr>
              <a:t> Not Applicable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environmental material:</a:t>
            </a:r>
            <a:r>
              <a:rPr lang="en-GB" sz="1100" dirty="0">
                <a:solidFill>
                  <a:schemeClr val="dk1"/>
                </a:solidFill>
              </a:rPr>
              <a:t> Not Applicable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environmental site:</a:t>
            </a:r>
            <a:r>
              <a:rPr lang="en-GB" sz="1100" dirty="0">
                <a:solidFill>
                  <a:schemeClr val="dk1"/>
                </a:solidFill>
              </a:rPr>
              <a:t> Not Applicable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collection device: </a:t>
            </a:r>
            <a:r>
              <a:rPr lang="en-GB" sz="1100" dirty="0">
                <a:solidFill>
                  <a:schemeClr val="dk1"/>
                </a:solidFill>
              </a:rPr>
              <a:t>Swab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dk1"/>
                </a:solidFill>
                <a:highlight>
                  <a:srgbClr val="FFFF00"/>
                </a:highlight>
              </a:rPr>
              <a:t>collection method:</a:t>
            </a:r>
            <a:r>
              <a:rPr lang="en-GB" sz="1100" dirty="0">
                <a:solidFill>
                  <a:schemeClr val="dk1"/>
                </a:solidFill>
              </a:rPr>
              <a:t> Not Applicable</a:t>
            </a:r>
            <a:endParaRPr sz="1100" b="1" dirty="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73" name="Google Shape;273;g2da5ce43b4b_0_65"/>
          <p:cNvSpPr/>
          <p:nvPr/>
        </p:nvSpPr>
        <p:spPr>
          <a:xfrm>
            <a:off x="4471538" y="2510525"/>
            <a:ext cx="3406800" cy="2457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dk1"/>
                </a:solidFill>
              </a:rPr>
              <a:t>Host information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host (scientific name):</a:t>
            </a:r>
            <a:r>
              <a:rPr lang="en-GB" sz="1100">
                <a:solidFill>
                  <a:schemeClr val="dk1"/>
                </a:solidFill>
              </a:rPr>
              <a:t> Homo sapiens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host health state:</a:t>
            </a:r>
            <a:r>
              <a:rPr lang="en-GB" sz="1100">
                <a:solidFill>
                  <a:schemeClr val="dk1"/>
                </a:solidFill>
              </a:rPr>
              <a:t> Symptomatic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host health status details:</a:t>
            </a:r>
            <a:r>
              <a:rPr lang="en-GB" sz="1100">
                <a:solidFill>
                  <a:schemeClr val="dk1"/>
                </a:solidFill>
              </a:rPr>
              <a:t> Hospitalized (ICU)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host disease:</a:t>
            </a:r>
            <a:r>
              <a:rPr lang="en-GB" sz="1100">
                <a:solidFill>
                  <a:schemeClr val="dk1"/>
                </a:solidFill>
              </a:rPr>
              <a:t> COVID-19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host age:</a:t>
            </a:r>
            <a:r>
              <a:rPr lang="en-GB" sz="1100">
                <a:solidFill>
                  <a:schemeClr val="dk1"/>
                </a:solidFill>
              </a:rPr>
              <a:t> 44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host age unit:</a:t>
            </a:r>
            <a:r>
              <a:rPr lang="en-GB" sz="1100">
                <a:solidFill>
                  <a:schemeClr val="dk1"/>
                </a:solidFill>
              </a:rPr>
              <a:t> year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host age bin:</a:t>
            </a:r>
            <a:r>
              <a:rPr lang="en-GB" sz="1100">
                <a:solidFill>
                  <a:schemeClr val="dk1"/>
                </a:solidFill>
              </a:rPr>
              <a:t> 40 - 49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host gender:</a:t>
            </a:r>
            <a:r>
              <a:rPr lang="en-GB" sz="1100">
                <a:solidFill>
                  <a:schemeClr val="dk1"/>
                </a:solidFill>
              </a:rPr>
              <a:t> Female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signs and symptoms:</a:t>
            </a:r>
            <a:r>
              <a:rPr lang="en-GB" sz="1100">
                <a:solidFill>
                  <a:schemeClr val="dk1"/>
                </a:solidFill>
              </a:rPr>
              <a:t> Cough; Fever; Muscle weakness; Acute Respiratory Distress Syndrome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4" name="Google Shape;274;g2da5ce43b4b_0_65"/>
          <p:cNvSpPr/>
          <p:nvPr/>
        </p:nvSpPr>
        <p:spPr>
          <a:xfrm>
            <a:off x="4471525" y="5150850"/>
            <a:ext cx="3406800" cy="1072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dk1"/>
                </a:solidFill>
              </a:rPr>
              <a:t>Host exposure information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destination of most recent travel (country):</a:t>
            </a:r>
            <a:r>
              <a:rPr lang="en-GB" sz="1100">
                <a:solidFill>
                  <a:schemeClr val="dk1"/>
                </a:solidFill>
              </a:rPr>
              <a:t> United States of America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most recent travel return date:</a:t>
            </a:r>
            <a:r>
              <a:rPr lang="en-GB" sz="1100">
                <a:solidFill>
                  <a:schemeClr val="dk1"/>
                </a:solidFill>
              </a:rPr>
              <a:t> 2023-02-19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5" name="Google Shape;275;g2da5ce43b4b_0_65"/>
          <p:cNvSpPr/>
          <p:nvPr/>
        </p:nvSpPr>
        <p:spPr>
          <a:xfrm>
            <a:off x="8071150" y="1328375"/>
            <a:ext cx="3813900" cy="14961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dk1"/>
                </a:solidFill>
              </a:rPr>
              <a:t>Sequencing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purpose of sequencing:</a:t>
            </a:r>
            <a:r>
              <a:rPr lang="en-GB" sz="1100">
                <a:solidFill>
                  <a:schemeClr val="dk1"/>
                </a:solidFill>
              </a:rPr>
              <a:t> International travel surveillance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purpose of sequencing details:</a:t>
            </a:r>
            <a:r>
              <a:rPr lang="en-GB" sz="1100">
                <a:solidFill>
                  <a:schemeClr val="dk1"/>
                </a:solidFill>
              </a:rPr>
              <a:t> Not Provided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sequencing date:</a:t>
            </a:r>
            <a:r>
              <a:rPr lang="en-GB" sz="1100">
                <a:solidFill>
                  <a:schemeClr val="dk1"/>
                </a:solidFill>
              </a:rPr>
              <a:t> 2023-03-07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sequencing instrument:</a:t>
            </a:r>
            <a:r>
              <a:rPr lang="en-GB" sz="1100">
                <a:solidFill>
                  <a:schemeClr val="dk1"/>
                </a:solidFill>
              </a:rPr>
              <a:t> Illumina MiSeq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6" name="Google Shape;276;g2da5ce43b4b_0_65"/>
          <p:cNvSpPr/>
          <p:nvPr/>
        </p:nvSpPr>
        <p:spPr>
          <a:xfrm>
            <a:off x="8071150" y="3004775"/>
            <a:ext cx="3813900" cy="22224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dk1"/>
                </a:solidFill>
              </a:rPr>
              <a:t>Bioinformatics and QC metrics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raw sequence data processing method:</a:t>
            </a:r>
            <a:r>
              <a:rPr lang="en-GB" sz="1100">
                <a:solidFill>
                  <a:schemeClr val="dk1"/>
                </a:solidFill>
              </a:rPr>
              <a:t> ncov-tools 2.3.1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dehosting method:</a:t>
            </a:r>
            <a:r>
              <a:rPr lang="en-GB" sz="1100">
                <a:solidFill>
                  <a:schemeClr val="dk1"/>
                </a:solidFill>
              </a:rPr>
              <a:t> BWA 0.7.17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consensus sequence software name:</a:t>
            </a:r>
            <a:r>
              <a:rPr lang="en-GB" sz="1100">
                <a:solidFill>
                  <a:schemeClr val="dk1"/>
                </a:solidFill>
              </a:rPr>
              <a:t> iVar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consensus sequence software version:</a:t>
            </a:r>
            <a:r>
              <a:rPr lang="en-GB" sz="1100">
                <a:solidFill>
                  <a:schemeClr val="dk1"/>
                </a:solidFill>
              </a:rPr>
              <a:t> 2.3.1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highlight>
                  <a:srgbClr val="FFFF00"/>
                </a:highlight>
              </a:rPr>
              <a:t>bioinformatics protocol: 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https://github.com/jts/ncov2019-artic-nf/blob/master/READM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7" name="Google Shape;277;g2da5ce43b4b_0_65"/>
          <p:cNvSpPr/>
          <p:nvPr/>
        </p:nvSpPr>
        <p:spPr>
          <a:xfrm>
            <a:off x="8071150" y="5346475"/>
            <a:ext cx="3813900" cy="876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dk1"/>
                </a:solidFill>
              </a:rPr>
              <a:t>Contributor acknowledgement</a:t>
            </a:r>
            <a:endParaRPr sz="13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</a:rPr>
              <a:t>authors:</a:t>
            </a:r>
            <a:r>
              <a:rPr lang="en-GB" sz="1100">
                <a:solidFill>
                  <a:schemeClr val="dk1"/>
                </a:solidFill>
              </a:rPr>
              <a:t> Tejinder Singh; Fei Hu; Joe Blogs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AC19E5-F445-F56B-24DA-8FC29D8E65F8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035E0028-A0F1-083F-4957-10A5AB982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8EFCE02-CF80-1ECE-33F4-74E763A76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89CAB2E-70DB-5AE6-225C-343BAAF9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75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BFD71-599A-B99C-B497-E46EC411B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A7ECCF-8831-2782-1449-39F267CFE181}"/>
              </a:ext>
            </a:extLst>
          </p:cNvPr>
          <p:cNvSpPr txBox="1"/>
          <p:nvPr/>
        </p:nvSpPr>
        <p:spPr>
          <a:xfrm>
            <a:off x="3461272" y="316992"/>
            <a:ext cx="5269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Your Own Standard: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F406B-D1B3-1B50-0A17-64164EF1FB37}"/>
              </a:ext>
            </a:extLst>
          </p:cNvPr>
          <p:cNvSpPr txBox="1"/>
          <p:nvPr/>
        </p:nvSpPr>
        <p:spPr>
          <a:xfrm>
            <a:off x="814466" y="963890"/>
            <a:ext cx="110552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 8: Ensure standards development is part of initial experimental design and that the work is sufficiently resourced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Include standards development in initial budgeting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Make sure you have enough money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Make sure you have the enough personnel with the right expertise</a:t>
            </a:r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549659-656C-09E4-EDEB-09D9B10F06D0}"/>
              </a:ext>
            </a:extLst>
          </p:cNvPr>
          <p:cNvGrpSpPr/>
          <p:nvPr/>
        </p:nvGrpSpPr>
        <p:grpSpPr>
          <a:xfrm>
            <a:off x="0" y="6217880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B186CFE0-1F6B-992C-4E01-FA6D62EC0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749BBB8-B21F-D4E5-01B0-D1E730E58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CDBB2AB-DF6E-8CDB-540C-AC3FC2C951E1}"/>
              </a:ext>
            </a:extLst>
          </p:cNvPr>
          <p:cNvSpPr txBox="1"/>
          <p:nvPr/>
        </p:nvSpPr>
        <p:spPr>
          <a:xfrm>
            <a:off x="814466" y="4525502"/>
            <a:ext cx="10726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Should be part of DATA MANAGEMENT PLANS. </a:t>
            </a:r>
          </a:p>
          <a:p>
            <a:r>
              <a:rPr lang="en-US" sz="3000" dirty="0"/>
              <a:t>Development requires EXPERTISE, FUNDING AND PERSONNEL.</a:t>
            </a:r>
          </a:p>
          <a:p>
            <a:r>
              <a:rPr lang="en-US" sz="3000" dirty="0"/>
              <a:t>COSTING TOOL under development.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1F5E3A0-283B-9664-0D56-36DCCCCC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76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945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11F94D-8DF0-8EB0-D386-629A808C2088}"/>
              </a:ext>
            </a:extLst>
          </p:cNvPr>
          <p:cNvSpPr txBox="1"/>
          <p:nvPr/>
        </p:nvSpPr>
        <p:spPr>
          <a:xfrm>
            <a:off x="2794615" y="51930"/>
            <a:ext cx="6602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Funding standards development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282044-49DF-C231-232A-5DA1BE49ED78}"/>
              </a:ext>
            </a:extLst>
          </p:cNvPr>
          <p:cNvGrpSpPr/>
          <p:nvPr/>
        </p:nvGrpSpPr>
        <p:grpSpPr>
          <a:xfrm>
            <a:off x="0" y="6217880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039DCDDC-33FB-38F1-4711-1B7C48337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1AA990F-007E-460F-D64A-FFB22ED46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9A51F0-1B42-C084-ACD8-5B3730BC0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24821"/>
              </p:ext>
            </p:extLst>
          </p:nvPr>
        </p:nvGraphicFramePr>
        <p:xfrm>
          <a:off x="725422" y="700758"/>
          <a:ext cx="11125201" cy="509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63570">
                  <a:extLst>
                    <a:ext uri="{9D8B030D-6E8A-4147-A177-3AD203B41FA5}">
                      <a16:colId xmlns:a16="http://schemas.microsoft.com/office/drawing/2014/main" val="1576006923"/>
                    </a:ext>
                  </a:extLst>
                </a:gridCol>
                <a:gridCol w="6961631">
                  <a:extLst>
                    <a:ext uri="{9D8B030D-6E8A-4147-A177-3AD203B41FA5}">
                      <a16:colId xmlns:a16="http://schemas.microsoft.com/office/drawing/2014/main" val="2493310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b="1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/>
                        <a:t>Considerations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07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Scoping (including lit/standards review)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Identify potential users.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59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Needs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Assessment questionnaire needs to be customized, might need research ethics review, need summary/report (gap analysis).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27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Compiling necessary 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Workload can be extensive if scope is wide and target data types are complex and/or there are many new modules/elements.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8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Sourcing standardized fields/terms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May need to create a lot of new ontology terms.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81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Specification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Can take time to develop guidance specific to standard.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4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Tool development/implementation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Can be work-intensive. May require software developers.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76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Developing support 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Non-trivial. A standard is only as good as its implementation.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48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Testing (include stipends)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Can require a lot of support. Stakeholders should be provided an opportunity to give feedback as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33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Iterative development (updates based on feedback)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Can be non-trivial. May require work on standard, support materials, and/or tooling.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13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Develop NTR system, maintenance plan, and accessibility plan (beyond initial funding period)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Share with PHA4GE/IPSN data standards registry, publish on GitHub, publish manuscript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09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Develop dissemination/knowledge translation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 sessions, videos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675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946D2C-1799-693C-1A51-683D0A2B6A38}"/>
              </a:ext>
            </a:extLst>
          </p:cNvPr>
          <p:cNvSpPr txBox="1"/>
          <p:nvPr/>
        </p:nvSpPr>
        <p:spPr>
          <a:xfrm>
            <a:off x="1237793" y="5814691"/>
            <a:ext cx="101004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RULE OF THUMB: (depends on complexity/experience) 1-2 years and 150KCAD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96E2604-AC2A-1DCA-06A6-5E17815B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77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362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F8A710-751C-BD68-0AA2-2BF01250BDD2}"/>
              </a:ext>
            </a:extLst>
          </p:cNvPr>
          <p:cNvSpPr txBox="1"/>
          <p:nvPr/>
        </p:nvSpPr>
        <p:spPr>
          <a:xfrm>
            <a:off x="0" y="132346"/>
            <a:ext cx="1203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Summary: Benefits of contextual data standards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D84DC-321F-D8E0-D894-BB5AAD9611E1}"/>
              </a:ext>
            </a:extLst>
          </p:cNvPr>
          <p:cNvSpPr txBox="1"/>
          <p:nvPr/>
        </p:nvSpPr>
        <p:spPr>
          <a:xfrm>
            <a:off x="921912" y="970178"/>
            <a:ext cx="1111717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Establishes a quality framework for contextual data</a:t>
            </a:r>
          </a:p>
          <a:p>
            <a:r>
              <a:rPr lang="en-US" sz="2600" b="1" dirty="0"/>
              <a:t>               </a:t>
            </a:r>
            <a:r>
              <a:rPr lang="en-US" sz="2200" dirty="0"/>
              <a:t>-auditability, chains of custody</a:t>
            </a:r>
          </a:p>
          <a:p>
            <a:r>
              <a:rPr lang="en-US" sz="2200" dirty="0"/>
              <a:t>                  -future-proofing assets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Part of best practices</a:t>
            </a:r>
          </a:p>
          <a:p>
            <a:r>
              <a:rPr lang="en-US" sz="2600" dirty="0"/>
              <a:t>	</a:t>
            </a:r>
            <a:r>
              <a:rPr lang="en-US" sz="2200" dirty="0"/>
              <a:t>-WHO (Guiding Principles for Genomic Data Sharing, 2022)</a:t>
            </a:r>
          </a:p>
          <a:p>
            <a:r>
              <a:rPr lang="en-US" sz="2200" dirty="0"/>
              <a:t>	-FAIR (Findable, Accessible, Interoperable, Reusable)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Improves efficiency</a:t>
            </a:r>
          </a:p>
          <a:p>
            <a:r>
              <a:rPr lang="en-US" sz="2600" dirty="0"/>
              <a:t>	</a:t>
            </a:r>
            <a:r>
              <a:rPr lang="en-US" sz="2200" dirty="0"/>
              <a:t>-save time/money (80:20 data science rule)</a:t>
            </a:r>
          </a:p>
          <a:p>
            <a:r>
              <a:rPr lang="en-US" sz="2200" dirty="0"/>
              <a:t>	-human/machine-readability</a:t>
            </a:r>
          </a:p>
          <a:p>
            <a:r>
              <a:rPr lang="en-US" sz="2200" dirty="0"/>
              <a:t>	-streamlines data exchange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Empower investments contributing to local/national/global surveillance</a:t>
            </a:r>
          </a:p>
          <a:p>
            <a:r>
              <a:rPr lang="en-US" sz="2600" dirty="0"/>
              <a:t>	</a:t>
            </a:r>
            <a:r>
              <a:rPr lang="en-US" sz="2200" dirty="0"/>
              <a:t>-breaking down barriers (coordination, communication, data flow)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F6BD24-3FA6-BC55-197D-8117E8968829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4EFA30E1-BAC2-AF72-9ACC-5A3A3D3344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C3D9638-657E-E21C-7CFE-6B0BF57E1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7CFFB28-1DA3-AA2B-4553-705C1A41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78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985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196838-807F-7652-958B-DCB474DB761A}"/>
              </a:ext>
            </a:extLst>
          </p:cNvPr>
          <p:cNvGrpSpPr/>
          <p:nvPr/>
        </p:nvGrpSpPr>
        <p:grpSpPr>
          <a:xfrm>
            <a:off x="0" y="6199681"/>
            <a:ext cx="3930060" cy="658319"/>
            <a:chOff x="288297" y="6014097"/>
            <a:chExt cx="3930060" cy="658319"/>
          </a:xfrm>
        </p:grpSpPr>
        <p:pic>
          <p:nvPicPr>
            <p:cNvPr id="5" name="Picture 4" descr="Bioinformatics">
              <a:extLst>
                <a:ext uri="{FF2B5EF4-FFF2-40B4-BE49-F238E27FC236}">
                  <a16:creationId xmlns:a16="http://schemas.microsoft.com/office/drawing/2014/main" id="{C97A3654-2272-F8DA-0C69-48C7F8068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DC08FD0-3FCC-C290-B8A0-23DA941C7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8F81DBC-E979-9D13-F767-9F591E6E39F5}"/>
              </a:ext>
            </a:extLst>
          </p:cNvPr>
          <p:cNvSpPr txBox="1"/>
          <p:nvPr/>
        </p:nvSpPr>
        <p:spPr>
          <a:xfrm>
            <a:off x="3138491" y="1365504"/>
            <a:ext cx="59150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End of workshop!</a:t>
            </a:r>
          </a:p>
          <a:p>
            <a:pPr algn="ctr"/>
            <a:r>
              <a:rPr lang="en-US" sz="6000" dirty="0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60D87-8785-70FF-91B8-54E062DE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5553" y="6492875"/>
            <a:ext cx="523108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79</a:t>
            </a:fld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D8335-2ECD-2A18-1123-3383EC123CDE}"/>
              </a:ext>
            </a:extLst>
          </p:cNvPr>
          <p:cNvSpPr txBox="1"/>
          <p:nvPr/>
        </p:nvSpPr>
        <p:spPr>
          <a:xfrm>
            <a:off x="1743456" y="4094470"/>
            <a:ext cx="3443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 all out resources at:</a:t>
            </a:r>
          </a:p>
        </p:txBody>
      </p:sp>
    </p:spTree>
    <p:extLst>
      <p:ext uri="{BB962C8B-B14F-4D97-AF65-F5344CB8AC3E}">
        <p14:creationId xmlns:p14="http://schemas.microsoft.com/office/powerpoint/2010/main" val="119296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/>
        </p:nvSpPr>
        <p:spPr>
          <a:xfrm>
            <a:off x="71507" y="197549"/>
            <a:ext cx="12048985" cy="117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3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analysis is only as good as your contextual data</a:t>
            </a:r>
            <a:endParaRPr sz="1467" dirty="0"/>
          </a:p>
          <a:p>
            <a:pPr algn="ctr"/>
            <a:r>
              <a:rPr lang="en" sz="32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 of standardization complicates using the data. </a:t>
            </a:r>
          </a:p>
        </p:txBody>
      </p:sp>
      <p:sp>
        <p:nvSpPr>
          <p:cNvPr id="205" name="Google Shape;205;p33"/>
          <p:cNvSpPr txBox="1"/>
          <p:nvPr/>
        </p:nvSpPr>
        <p:spPr>
          <a:xfrm>
            <a:off x="4262914" y="1489715"/>
            <a:ext cx="3006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Free text = </a:t>
            </a:r>
            <a:endParaRPr sz="3200" dirty="0"/>
          </a:p>
        </p:txBody>
      </p:sp>
      <p:pic>
        <p:nvPicPr>
          <p:cNvPr id="206" name="Google Shape;206;p33" descr="Image result for sad face emoj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9799" y="1406185"/>
            <a:ext cx="886201" cy="85731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/>
        </p:nvSpPr>
        <p:spPr>
          <a:xfrm>
            <a:off x="963460" y="3094502"/>
            <a:ext cx="1626777" cy="239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Arrugila</a:t>
            </a:r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" sz="1867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Slamonella</a:t>
            </a:r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 crumb</a:t>
            </a:r>
            <a:endParaRPr sz="1467" dirty="0"/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 pocket</a:t>
            </a:r>
            <a:endParaRPr sz="1467" dirty="0"/>
          </a:p>
          <a:p>
            <a:r>
              <a:rPr lang="en" sz="1867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Frz</a:t>
            </a:r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Chick </a:t>
            </a:r>
            <a:r>
              <a:rPr lang="en" sz="1867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Brst</a:t>
            </a:r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867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828003" y="2263501"/>
            <a:ext cx="2743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Errors, Jargon</a:t>
            </a:r>
            <a:endParaRPr sz="1467" dirty="0"/>
          </a:p>
          <a:p>
            <a:r>
              <a:rPr lang="en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Short hand</a:t>
            </a:r>
            <a:endParaRPr sz="1467" dirty="0"/>
          </a:p>
        </p:txBody>
      </p:sp>
      <p:sp>
        <p:nvSpPr>
          <p:cNvPr id="211" name="Google Shape;211;p33"/>
          <p:cNvSpPr txBox="1"/>
          <p:nvPr/>
        </p:nvSpPr>
        <p:spPr>
          <a:xfrm>
            <a:off x="4178856" y="2263504"/>
            <a:ext cx="2363724" cy="8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67" tIns="34267" rIns="34267" bIns="34267" anchor="t" anchorCtr="0">
            <a:spAutoFit/>
          </a:bodyPr>
          <a:lstStyle/>
          <a:p>
            <a:pPr algn="ctr"/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 ambiguity</a:t>
            </a:r>
            <a:endParaRPr sz="1467"/>
          </a:p>
        </p:txBody>
      </p:sp>
      <p:sp>
        <p:nvSpPr>
          <p:cNvPr id="212" name="Google Shape;212;p33"/>
          <p:cNvSpPr txBox="1"/>
          <p:nvPr/>
        </p:nvSpPr>
        <p:spPr>
          <a:xfrm>
            <a:off x="8580360" y="2251959"/>
            <a:ext cx="2743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/>
            <a:r>
              <a:rPr lang="en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</a:t>
            </a:r>
            <a:endParaRPr sz="1467" dirty="0"/>
          </a:p>
          <a:p>
            <a:pPr algn="ctr"/>
            <a:r>
              <a:rPr lang="en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</a:t>
            </a:r>
            <a:endParaRPr sz="1467" dirty="0"/>
          </a:p>
        </p:txBody>
      </p:sp>
      <p:sp>
        <p:nvSpPr>
          <p:cNvPr id="214" name="Google Shape;214;p33"/>
          <p:cNvSpPr txBox="1"/>
          <p:nvPr/>
        </p:nvSpPr>
        <p:spPr>
          <a:xfrm>
            <a:off x="8190622" y="3238162"/>
            <a:ext cx="4018800" cy="210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Formats</a:t>
            </a:r>
            <a:endParaRPr sz="1467" dirty="0"/>
          </a:p>
          <a:p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67" dirty="0"/>
          </a:p>
          <a:p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" sz="1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" sz="1867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Concepts/entities/granularity</a:t>
            </a:r>
            <a:endParaRPr sz="1467" dirty="0"/>
          </a:p>
          <a:p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4080985" y="3246525"/>
            <a:ext cx="3239744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“Sample source”</a:t>
            </a:r>
            <a:endParaRPr sz="1467" dirty="0"/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Lab A, it means Lab name</a:t>
            </a:r>
            <a:endParaRPr sz="1467" dirty="0"/>
          </a:p>
        </p:txBody>
      </p:sp>
      <p:sp>
        <p:nvSpPr>
          <p:cNvPr id="216" name="Google Shape;216;p33"/>
          <p:cNvSpPr txBox="1"/>
          <p:nvPr/>
        </p:nvSpPr>
        <p:spPr>
          <a:xfrm>
            <a:off x="4080985" y="3953981"/>
            <a:ext cx="3487538" cy="66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“Sample source”</a:t>
            </a:r>
            <a:endParaRPr sz="1467" dirty="0"/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Lab B, it means Sample type</a:t>
            </a:r>
            <a:endParaRPr sz="1467" dirty="0"/>
          </a:p>
        </p:txBody>
      </p:sp>
      <p:sp>
        <p:nvSpPr>
          <p:cNvPr id="219" name="Google Shape;219;p33"/>
          <p:cNvSpPr txBox="1"/>
          <p:nvPr/>
        </p:nvSpPr>
        <p:spPr>
          <a:xfrm>
            <a:off x="8324046" y="4899498"/>
            <a:ext cx="3255828" cy="181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Poultry</a:t>
            </a:r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Chicken </a:t>
            </a:r>
            <a:endParaRPr sz="1467" dirty="0"/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Skinless, boneless chicken breast</a:t>
            </a:r>
            <a:endParaRPr sz="1467" dirty="0"/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RTE Cajun style nuggets</a:t>
            </a:r>
            <a:endParaRPr sz="1467" dirty="0"/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Chicken offal excluding liver</a:t>
            </a:r>
            <a:endParaRPr sz="1467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CFB8A-9464-C8E1-C7CD-53122A0EC0BF}"/>
              </a:ext>
            </a:extLst>
          </p:cNvPr>
          <p:cNvGrpSpPr/>
          <p:nvPr/>
        </p:nvGrpSpPr>
        <p:grpSpPr>
          <a:xfrm>
            <a:off x="0" y="6196732"/>
            <a:ext cx="3930060" cy="658319"/>
            <a:chOff x="288297" y="6014097"/>
            <a:chExt cx="3930060" cy="658319"/>
          </a:xfrm>
        </p:grpSpPr>
        <p:pic>
          <p:nvPicPr>
            <p:cNvPr id="3" name="Picture 2" descr="Bioinformatics">
              <a:extLst>
                <a:ext uri="{FF2B5EF4-FFF2-40B4-BE49-F238E27FC236}">
                  <a16:creationId xmlns:a16="http://schemas.microsoft.com/office/drawing/2014/main" id="{609E31FE-41EA-58A7-02F1-3255CCDFB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202E5D49-C38D-F1FF-E720-19143D1D1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3" name="Google Shape;213;p33"/>
          <p:cNvSpPr txBox="1"/>
          <p:nvPr/>
        </p:nvSpPr>
        <p:spPr>
          <a:xfrm>
            <a:off x="9682614" y="3228503"/>
            <a:ext cx="1543692" cy="152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Date:</a:t>
            </a:r>
            <a:endParaRPr sz="1467" dirty="0"/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2021-04-26</a:t>
            </a:r>
            <a:endParaRPr sz="1467" dirty="0"/>
          </a:p>
          <a:p>
            <a:r>
              <a:rPr lang="en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April 26, 2021</a:t>
            </a:r>
            <a:endParaRPr sz="1467" dirty="0"/>
          </a:p>
          <a:p>
            <a:endParaRPr sz="1867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493C1-50E2-6738-C335-4C2381108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573" y="4441527"/>
            <a:ext cx="1788102" cy="2682154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19FA647-4DED-5B48-0CEE-16FB768D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8</a:t>
            </a:fld>
            <a:endParaRPr lang="en-CA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7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2"/>
          <p:cNvGrpSpPr/>
          <p:nvPr/>
        </p:nvGrpSpPr>
        <p:grpSpPr>
          <a:xfrm>
            <a:off x="3308097" y="1615918"/>
            <a:ext cx="5409085" cy="3312219"/>
            <a:chOff x="1115232" y="3143332"/>
            <a:chExt cx="5409085" cy="3312219"/>
          </a:xfrm>
        </p:grpSpPr>
        <p:pic>
          <p:nvPicPr>
            <p:cNvPr id="169" name="Google Shape;169;p22"/>
            <p:cNvPicPr preferRelativeResize="0"/>
            <p:nvPr/>
          </p:nvPicPr>
          <p:blipFill rotWithShape="1">
            <a:blip r:embed="rId3">
              <a:alphaModFix/>
            </a:blip>
            <a:srcRect l="16700"/>
            <a:stretch/>
          </p:blipFill>
          <p:spPr>
            <a:xfrm>
              <a:off x="1115232" y="3143332"/>
              <a:ext cx="4986616" cy="2110205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70" name="Google Shape;170;p22"/>
            <p:cNvPicPr preferRelativeResize="0"/>
            <p:nvPr/>
          </p:nvPicPr>
          <p:blipFill rotWithShape="1">
            <a:blip r:embed="rId4">
              <a:alphaModFix/>
            </a:blip>
            <a:srcRect l="17062"/>
            <a:stretch/>
          </p:blipFill>
          <p:spPr>
            <a:xfrm>
              <a:off x="1115232" y="5370378"/>
              <a:ext cx="5409085" cy="108517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71" name="Google Shape;171;p22"/>
          <p:cNvSpPr/>
          <p:nvPr/>
        </p:nvSpPr>
        <p:spPr>
          <a:xfrm>
            <a:off x="840565" y="275322"/>
            <a:ext cx="1034415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Variability in private databases propagates out to public repositories, complicating data integration/analyses.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303655" y="5019902"/>
            <a:ext cx="11417968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structure impacts function.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difficult to fit it all together.</a:t>
            </a:r>
            <a:r>
              <a:rPr lang="en-US" sz="2800" b="0" i="1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 up takes time, resources.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202D7-E821-EB75-0394-48137743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3" y="6492875"/>
            <a:ext cx="388997" cy="365125"/>
          </a:xfrm>
        </p:spPr>
        <p:txBody>
          <a:bodyPr/>
          <a:lstStyle/>
          <a:p>
            <a:fld id="{709EF0C6-9DF3-463D-83A4-672B5B44D957}" type="slidenum">
              <a:rPr lang="en-CA" sz="1600" smtClean="0">
                <a:solidFill>
                  <a:schemeClr val="tx1"/>
                </a:solidFill>
              </a:rPr>
              <a:t>9</a:t>
            </a:fld>
            <a:endParaRPr lang="en-CA" sz="160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2CF405-3249-A1F6-EEBB-989EA1EFE77F}"/>
              </a:ext>
            </a:extLst>
          </p:cNvPr>
          <p:cNvGrpSpPr/>
          <p:nvPr/>
        </p:nvGrpSpPr>
        <p:grpSpPr>
          <a:xfrm>
            <a:off x="0" y="6196732"/>
            <a:ext cx="3930060" cy="658319"/>
            <a:chOff x="288297" y="6014097"/>
            <a:chExt cx="3930060" cy="658319"/>
          </a:xfrm>
        </p:grpSpPr>
        <p:pic>
          <p:nvPicPr>
            <p:cNvPr id="4" name="Picture 3" descr="Bioinformatics">
              <a:extLst>
                <a:ext uri="{FF2B5EF4-FFF2-40B4-BE49-F238E27FC236}">
                  <a16:creationId xmlns:a16="http://schemas.microsoft.com/office/drawing/2014/main" id="{2DC6F973-456C-A80E-7A2E-AA97AF0B5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234" y="6083856"/>
              <a:ext cx="2545123" cy="58856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E5466B-5836-AA59-D0D8-4C2566979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97" y="6014097"/>
              <a:ext cx="1316638" cy="6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558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6541</Words>
  <Application>Microsoft Macintosh PowerPoint</Application>
  <PresentationFormat>Widescreen</PresentationFormat>
  <Paragraphs>1102</Paragraphs>
  <Slides>79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Aptos</vt:lpstr>
      <vt:lpstr>Aptos Display</vt:lpstr>
      <vt:lpstr>Arial</vt:lpstr>
      <vt:lpstr>Calibri</vt:lpstr>
      <vt:lpstr>Play</vt:lpstr>
      <vt:lpstr>Roboto</vt:lpstr>
      <vt:lpstr>Slack-Lato</vt:lpstr>
      <vt:lpstr>Source Sans Pro</vt:lpstr>
      <vt:lpstr>Source Serif Pro</vt:lpstr>
      <vt:lpstr>Trade Gothic Inline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development: 10 Simple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development: 10 Simple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FoodOn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Standards development: 10 Simple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contextual data critical for surveillance/ genomic epidemiology (what you can most likely share)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 Griffiths</dc:creator>
  <cp:lastModifiedBy>Emma Griffiths</cp:lastModifiedBy>
  <cp:revision>17</cp:revision>
  <dcterms:created xsi:type="dcterms:W3CDTF">2025-10-15T20:00:11Z</dcterms:created>
  <dcterms:modified xsi:type="dcterms:W3CDTF">2025-10-17T21:08:31Z</dcterms:modified>
</cp:coreProperties>
</file>